
<file path=[Content_Types].xml><?xml version="1.0" encoding="utf-8"?>
<Types xmlns="http://schemas.openxmlformats.org/package/2006/content-types">
  <Default Extension="jpeg" ContentType="image/jpeg"/>
  <Default Extension="jpg" ContentType="image/jp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20104100" cy="11309350"/>
  <p:notesSz cx="20104100" cy="1130935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08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2236115-93BF-4ACE-AB9F-2AEEC4892F3C}" v="483" dt="2025-11-07T12:27:56.984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1" d="100"/>
          <a:sy n="51" d="100"/>
        </p:scale>
        <p:origin x="610" y="6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677323" y="3807209"/>
            <a:ext cx="6675119" cy="181228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800" b="0" i="0">
                <a:solidFill>
                  <a:srgbClr val="004F90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015615" y="6333236"/>
            <a:ext cx="14072870" cy="28273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rgbClr val="1F1F1F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11/7/2025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800" b="0" i="0">
                <a:solidFill>
                  <a:srgbClr val="004F90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rgbClr val="1F1F1F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11/7/2025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800" b="0" i="0">
                <a:solidFill>
                  <a:srgbClr val="004F90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005205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10353611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11/7/2025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56414" y="2528718"/>
            <a:ext cx="11591270" cy="7821751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800" b="0" i="0">
                <a:solidFill>
                  <a:srgbClr val="004F90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11/7/2025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11/7/2025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02011" y="518043"/>
            <a:ext cx="17519248" cy="13488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800" b="0" i="0">
                <a:solidFill>
                  <a:srgbClr val="004F90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954892" y="3580520"/>
            <a:ext cx="14124305" cy="519620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rgbClr val="1F1F1F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11/7/2025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39973" y="2013416"/>
            <a:ext cx="16361410" cy="3864610"/>
          </a:xfrm>
          <a:prstGeom prst="rect">
            <a:avLst/>
          </a:prstGeom>
        </p:spPr>
        <p:txBody>
          <a:bodyPr vert="horz" wrap="square" lIns="0" tIns="223520" rIns="0" bIns="0" rtlCol="0">
            <a:spAutoFit/>
          </a:bodyPr>
          <a:lstStyle/>
          <a:p>
            <a:pPr marL="12700" marR="5080" indent="16510" algn="ctr">
              <a:lnSpc>
                <a:spcPts val="9520"/>
              </a:lnSpc>
              <a:spcBef>
                <a:spcPts val="1760"/>
              </a:spcBef>
            </a:pPr>
            <a:r>
              <a:rPr sz="9250" spc="-600" dirty="0">
                <a:solidFill>
                  <a:srgbClr val="00508E"/>
                </a:solidFill>
                <a:latin typeface="Times New Roman"/>
                <a:cs typeface="Times New Roman"/>
              </a:rPr>
              <a:t>LOKI:</a:t>
            </a:r>
            <a:r>
              <a:rPr sz="9250" spc="-360" dirty="0">
                <a:solidFill>
                  <a:srgbClr val="00508E"/>
                </a:solidFill>
                <a:latin typeface="Times New Roman"/>
                <a:cs typeface="Times New Roman"/>
              </a:rPr>
              <a:t> </a:t>
            </a:r>
            <a:r>
              <a:rPr sz="9250" spc="-869" dirty="0">
                <a:solidFill>
                  <a:srgbClr val="004F87"/>
                </a:solidFill>
                <a:latin typeface="Times New Roman"/>
                <a:cs typeface="Times New Roman"/>
              </a:rPr>
              <a:t>A</a:t>
            </a:r>
            <a:r>
              <a:rPr sz="9250" spc="-360" dirty="0">
                <a:solidFill>
                  <a:srgbClr val="004F87"/>
                </a:solidFill>
                <a:latin typeface="Times New Roman"/>
                <a:cs typeface="Times New Roman"/>
              </a:rPr>
              <a:t> </a:t>
            </a:r>
            <a:r>
              <a:rPr sz="9250" spc="155" dirty="0">
                <a:solidFill>
                  <a:srgbClr val="005089"/>
                </a:solidFill>
                <a:latin typeface="Times New Roman"/>
                <a:cs typeface="Times New Roman"/>
              </a:rPr>
              <a:t>Desktop-Native</a:t>
            </a:r>
            <a:r>
              <a:rPr sz="9250" spc="-615" dirty="0">
                <a:solidFill>
                  <a:srgbClr val="005089"/>
                </a:solidFill>
                <a:latin typeface="Times New Roman"/>
                <a:cs typeface="Times New Roman"/>
              </a:rPr>
              <a:t> </a:t>
            </a:r>
            <a:r>
              <a:rPr sz="9250" spc="-330" dirty="0">
                <a:solidFill>
                  <a:srgbClr val="004F87"/>
                </a:solidFill>
                <a:latin typeface="Times New Roman"/>
                <a:cs typeface="Times New Roman"/>
              </a:rPr>
              <a:t>Voice </a:t>
            </a:r>
            <a:r>
              <a:rPr sz="9500" spc="105" dirty="0">
                <a:solidFill>
                  <a:srgbClr val="014F80"/>
                </a:solidFill>
                <a:latin typeface="Times New Roman"/>
                <a:cs typeface="Times New Roman"/>
              </a:rPr>
              <a:t>Assistant</a:t>
            </a:r>
            <a:r>
              <a:rPr sz="9500" spc="15" dirty="0">
                <a:solidFill>
                  <a:srgbClr val="014F80"/>
                </a:solidFill>
                <a:latin typeface="Times New Roman"/>
                <a:cs typeface="Times New Roman"/>
              </a:rPr>
              <a:t> </a:t>
            </a:r>
            <a:r>
              <a:rPr sz="9500" spc="210" dirty="0">
                <a:solidFill>
                  <a:srgbClr val="004F87"/>
                </a:solidFill>
                <a:latin typeface="Times New Roman"/>
                <a:cs typeface="Times New Roman"/>
              </a:rPr>
              <a:t>with</a:t>
            </a:r>
            <a:r>
              <a:rPr sz="9500" spc="-455" dirty="0">
                <a:solidFill>
                  <a:srgbClr val="004F87"/>
                </a:solidFill>
                <a:latin typeface="Times New Roman"/>
                <a:cs typeface="Times New Roman"/>
              </a:rPr>
              <a:t> </a:t>
            </a:r>
            <a:r>
              <a:rPr sz="9500" spc="125" dirty="0">
                <a:solidFill>
                  <a:srgbClr val="004F85"/>
                </a:solidFill>
                <a:latin typeface="Times New Roman"/>
                <a:cs typeface="Times New Roman"/>
              </a:rPr>
              <a:t>a</a:t>
            </a:r>
            <a:r>
              <a:rPr sz="9500" spc="-310" dirty="0">
                <a:solidFill>
                  <a:srgbClr val="004F85"/>
                </a:solidFill>
                <a:latin typeface="Times New Roman"/>
                <a:cs typeface="Times New Roman"/>
              </a:rPr>
              <a:t> </a:t>
            </a:r>
            <a:r>
              <a:rPr sz="9500" dirty="0">
                <a:solidFill>
                  <a:srgbClr val="005087"/>
                </a:solidFill>
                <a:latin typeface="Times New Roman"/>
                <a:cs typeface="Times New Roman"/>
              </a:rPr>
              <a:t>Hybrid</a:t>
            </a:r>
            <a:r>
              <a:rPr sz="9500" spc="475" dirty="0">
                <a:solidFill>
                  <a:srgbClr val="005087"/>
                </a:solidFill>
                <a:latin typeface="Times New Roman"/>
                <a:cs typeface="Times New Roman"/>
              </a:rPr>
              <a:t> </a:t>
            </a:r>
            <a:r>
              <a:rPr sz="9500" spc="-10" dirty="0">
                <a:solidFill>
                  <a:srgbClr val="004F87"/>
                </a:solidFill>
                <a:latin typeface="Times New Roman"/>
                <a:cs typeface="Times New Roman"/>
              </a:rPr>
              <a:t>Natural </a:t>
            </a:r>
            <a:r>
              <a:rPr sz="9500" dirty="0">
                <a:solidFill>
                  <a:srgbClr val="014D8E"/>
                </a:solidFill>
                <a:latin typeface="Times New Roman"/>
                <a:cs typeface="Times New Roman"/>
              </a:rPr>
              <a:t>Language</a:t>
            </a:r>
            <a:r>
              <a:rPr sz="9500" spc="400" dirty="0">
                <a:solidFill>
                  <a:srgbClr val="014D8E"/>
                </a:solidFill>
                <a:latin typeface="Times New Roman"/>
                <a:cs typeface="Times New Roman"/>
              </a:rPr>
              <a:t> </a:t>
            </a:r>
            <a:r>
              <a:rPr sz="9500" spc="125" dirty="0">
                <a:solidFill>
                  <a:srgbClr val="004F8E"/>
                </a:solidFill>
                <a:latin typeface="Times New Roman"/>
                <a:cs typeface="Times New Roman"/>
              </a:rPr>
              <a:t>Understanding</a:t>
            </a:r>
            <a:r>
              <a:rPr sz="9500" spc="894" dirty="0">
                <a:solidFill>
                  <a:srgbClr val="004F8E"/>
                </a:solidFill>
                <a:latin typeface="Times New Roman"/>
                <a:cs typeface="Times New Roman"/>
              </a:rPr>
              <a:t> </a:t>
            </a:r>
            <a:r>
              <a:rPr sz="9500" spc="-10" dirty="0">
                <a:solidFill>
                  <a:srgbClr val="005089"/>
                </a:solidFill>
                <a:latin typeface="Times New Roman"/>
                <a:cs typeface="Times New Roman"/>
              </a:rPr>
              <a:t>Engine</a:t>
            </a:r>
            <a:endParaRPr sz="9500" dirty="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832911" y="6637621"/>
            <a:ext cx="10429240" cy="25417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4445" algn="ctr">
              <a:lnSpc>
                <a:spcPct val="100000"/>
              </a:lnSpc>
              <a:spcBef>
                <a:spcPts val="100"/>
              </a:spcBef>
            </a:pPr>
            <a:r>
              <a:rPr sz="3350" spc="110" dirty="0">
                <a:solidFill>
                  <a:srgbClr val="005695"/>
                </a:solidFill>
                <a:latin typeface="Calibri"/>
                <a:cs typeface="Calibri"/>
              </a:rPr>
              <a:t>Rudra</a:t>
            </a:r>
            <a:r>
              <a:rPr sz="3350" spc="-35" dirty="0">
                <a:solidFill>
                  <a:srgbClr val="005695"/>
                </a:solidFill>
                <a:latin typeface="Calibri"/>
                <a:cs typeface="Calibri"/>
              </a:rPr>
              <a:t> </a:t>
            </a:r>
            <a:r>
              <a:rPr sz="3350" spc="95" dirty="0">
                <a:solidFill>
                  <a:srgbClr val="005674"/>
                </a:solidFill>
                <a:latin typeface="Calibri"/>
                <a:cs typeface="Calibri"/>
              </a:rPr>
              <a:t>Garg,</a:t>
            </a:r>
            <a:r>
              <a:rPr sz="3350" spc="-85" dirty="0">
                <a:solidFill>
                  <a:srgbClr val="005674"/>
                </a:solidFill>
                <a:latin typeface="Calibri"/>
                <a:cs typeface="Calibri"/>
              </a:rPr>
              <a:t> </a:t>
            </a:r>
            <a:r>
              <a:rPr sz="3350" spc="70" dirty="0">
                <a:solidFill>
                  <a:srgbClr val="004F97"/>
                </a:solidFill>
                <a:latin typeface="Calibri"/>
                <a:cs typeface="Calibri"/>
              </a:rPr>
              <a:t>Rahul</a:t>
            </a:r>
            <a:r>
              <a:rPr sz="3350" spc="-25" dirty="0">
                <a:solidFill>
                  <a:srgbClr val="004F97"/>
                </a:solidFill>
                <a:latin typeface="Calibri"/>
                <a:cs typeface="Calibri"/>
              </a:rPr>
              <a:t> </a:t>
            </a:r>
            <a:r>
              <a:rPr sz="3350" spc="90" dirty="0">
                <a:solidFill>
                  <a:srgbClr val="00529C"/>
                </a:solidFill>
                <a:latin typeface="Calibri"/>
                <a:cs typeface="Calibri"/>
              </a:rPr>
              <a:t>Singh,</a:t>
            </a:r>
            <a:r>
              <a:rPr sz="3350" spc="-90" dirty="0">
                <a:solidFill>
                  <a:srgbClr val="00529C"/>
                </a:solidFill>
                <a:latin typeface="Calibri"/>
                <a:cs typeface="Calibri"/>
              </a:rPr>
              <a:t> </a:t>
            </a:r>
            <a:r>
              <a:rPr sz="3350" spc="105" dirty="0">
                <a:solidFill>
                  <a:srgbClr val="004F97"/>
                </a:solidFill>
                <a:latin typeface="Calibri"/>
                <a:cs typeface="Calibri"/>
              </a:rPr>
              <a:t>Priyanshu,</a:t>
            </a:r>
            <a:r>
              <a:rPr sz="3350" spc="5" dirty="0">
                <a:solidFill>
                  <a:srgbClr val="004F97"/>
                </a:solidFill>
                <a:latin typeface="Calibri"/>
                <a:cs typeface="Calibri"/>
              </a:rPr>
              <a:t> </a:t>
            </a:r>
            <a:r>
              <a:rPr sz="3350" spc="50" dirty="0">
                <a:solidFill>
                  <a:srgbClr val="005695"/>
                </a:solidFill>
                <a:latin typeface="Calibri"/>
                <a:cs typeface="Calibri"/>
              </a:rPr>
              <a:t>Pawan</a:t>
            </a:r>
            <a:r>
              <a:rPr sz="3350" spc="40" dirty="0">
                <a:solidFill>
                  <a:srgbClr val="005695"/>
                </a:solidFill>
                <a:latin typeface="Calibri"/>
                <a:cs typeface="Calibri"/>
              </a:rPr>
              <a:t> </a:t>
            </a:r>
            <a:r>
              <a:rPr sz="3350" spc="70" dirty="0">
                <a:solidFill>
                  <a:srgbClr val="014F7B"/>
                </a:solidFill>
                <a:latin typeface="Calibri"/>
                <a:cs typeface="Calibri"/>
              </a:rPr>
              <a:t>Bhatt</a:t>
            </a:r>
            <a:endParaRPr sz="335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345"/>
              </a:spcBef>
            </a:pPr>
            <a:endParaRPr sz="3350" dirty="0">
              <a:latin typeface="Calibri"/>
              <a:cs typeface="Calibri"/>
            </a:endParaRPr>
          </a:p>
          <a:p>
            <a:pPr marR="9525" algn="ctr">
              <a:lnSpc>
                <a:spcPct val="100000"/>
              </a:lnSpc>
            </a:pPr>
            <a:r>
              <a:rPr sz="2550" dirty="0">
                <a:solidFill>
                  <a:srgbClr val="3D3D3D"/>
                </a:solidFill>
                <a:latin typeface="Calibri"/>
                <a:cs typeface="Calibri"/>
              </a:rPr>
              <a:t>Project</a:t>
            </a:r>
            <a:r>
              <a:rPr sz="2550" spc="-35" dirty="0">
                <a:solidFill>
                  <a:srgbClr val="3D3D3D"/>
                </a:solidFill>
                <a:latin typeface="Calibri"/>
                <a:cs typeface="Calibri"/>
              </a:rPr>
              <a:t> </a:t>
            </a:r>
            <a:r>
              <a:rPr sz="2550" spc="-40" dirty="0">
                <a:solidFill>
                  <a:srgbClr val="444444"/>
                </a:solidFill>
                <a:latin typeface="Calibri"/>
                <a:cs typeface="Calibri"/>
              </a:rPr>
              <a:t>Supervisor:</a:t>
            </a:r>
            <a:r>
              <a:rPr sz="2550" spc="50" dirty="0">
                <a:solidFill>
                  <a:srgbClr val="444444"/>
                </a:solidFill>
                <a:latin typeface="Calibri"/>
                <a:cs typeface="Calibri"/>
              </a:rPr>
              <a:t> </a:t>
            </a:r>
            <a:r>
              <a:rPr sz="2550" spc="-150" dirty="0">
                <a:solidFill>
                  <a:srgbClr val="3A3A3A"/>
                </a:solidFill>
                <a:latin typeface="Calibri"/>
                <a:cs typeface="Calibri"/>
              </a:rPr>
              <a:t>Dr.</a:t>
            </a:r>
            <a:r>
              <a:rPr sz="2550" spc="5" dirty="0">
                <a:solidFill>
                  <a:srgbClr val="3A3A3A"/>
                </a:solidFill>
                <a:latin typeface="Calibri"/>
                <a:cs typeface="Calibri"/>
              </a:rPr>
              <a:t> </a:t>
            </a:r>
            <a:r>
              <a:rPr sz="2550" spc="-10" dirty="0">
                <a:solidFill>
                  <a:srgbClr val="3F3F3F"/>
                </a:solidFill>
                <a:latin typeface="Calibri"/>
                <a:cs typeface="Calibri"/>
              </a:rPr>
              <a:t>Kuntal</a:t>
            </a:r>
            <a:r>
              <a:rPr sz="2550" spc="-3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550" spc="-25" dirty="0">
                <a:solidFill>
                  <a:srgbClr val="4F4F4F"/>
                </a:solidFill>
                <a:latin typeface="Calibri"/>
                <a:cs typeface="Calibri"/>
              </a:rPr>
              <a:t>Dey</a:t>
            </a:r>
            <a:endParaRPr sz="2550" dirty="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590"/>
              </a:spcBef>
            </a:pPr>
            <a:r>
              <a:rPr sz="2550" dirty="0">
                <a:solidFill>
                  <a:srgbClr val="4B4B4B"/>
                </a:solidFill>
                <a:latin typeface="Calibri"/>
                <a:cs typeface="Calibri"/>
              </a:rPr>
              <a:t>CS</a:t>
            </a:r>
            <a:r>
              <a:rPr sz="2550" spc="170" dirty="0">
                <a:solidFill>
                  <a:srgbClr val="4B4B4B"/>
                </a:solidFill>
                <a:latin typeface="Calibri"/>
                <a:cs typeface="Calibri"/>
              </a:rPr>
              <a:t> </a:t>
            </a:r>
            <a:r>
              <a:rPr sz="2550" dirty="0">
                <a:solidFill>
                  <a:srgbClr val="363636"/>
                </a:solidFill>
                <a:latin typeface="Calibri"/>
                <a:cs typeface="Calibri"/>
              </a:rPr>
              <a:t>683:</a:t>
            </a:r>
            <a:r>
              <a:rPr lang="en-US" sz="2550" dirty="0">
                <a:solidFill>
                  <a:srgbClr val="363636"/>
                </a:solidFill>
                <a:latin typeface="Calibri"/>
                <a:cs typeface="Calibri"/>
              </a:rPr>
              <a:t> Natural Language Processing</a:t>
            </a:r>
            <a:endParaRPr lang="en-US" sz="2550" spc="-55" dirty="0">
              <a:solidFill>
                <a:srgbClr val="424242"/>
              </a:solidFill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590"/>
              </a:spcBef>
            </a:pPr>
            <a:r>
              <a:rPr sz="2550" spc="-50" dirty="0">
                <a:solidFill>
                  <a:srgbClr val="4D4D4D"/>
                </a:solidFill>
                <a:latin typeface="Calibri"/>
                <a:cs typeface="Calibri"/>
              </a:rPr>
              <a:t>Indian</a:t>
            </a:r>
            <a:r>
              <a:rPr sz="2550" spc="-90" dirty="0">
                <a:solidFill>
                  <a:srgbClr val="4D4D4D"/>
                </a:solidFill>
                <a:latin typeface="Calibri"/>
                <a:cs typeface="Calibri"/>
              </a:rPr>
              <a:t> </a:t>
            </a:r>
            <a:r>
              <a:rPr sz="2550" spc="-20" dirty="0">
                <a:solidFill>
                  <a:srgbClr val="414141"/>
                </a:solidFill>
                <a:latin typeface="Calibri"/>
                <a:cs typeface="Calibri"/>
              </a:rPr>
              <a:t>Institute</a:t>
            </a:r>
            <a:r>
              <a:rPr sz="2550" spc="40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2550" dirty="0">
                <a:solidFill>
                  <a:srgbClr val="464646"/>
                </a:solidFill>
                <a:latin typeface="Calibri"/>
                <a:cs typeface="Calibri"/>
              </a:rPr>
              <a:t>of</a:t>
            </a:r>
            <a:r>
              <a:rPr sz="2550" spc="-40" dirty="0">
                <a:solidFill>
                  <a:srgbClr val="464646"/>
                </a:solidFill>
                <a:latin typeface="Calibri"/>
                <a:cs typeface="Calibri"/>
              </a:rPr>
              <a:t> </a:t>
            </a:r>
            <a:r>
              <a:rPr sz="2550" spc="-45" dirty="0">
                <a:solidFill>
                  <a:srgbClr val="414141"/>
                </a:solidFill>
                <a:latin typeface="Calibri"/>
                <a:cs typeface="Calibri"/>
              </a:rPr>
              <a:t>Information</a:t>
            </a:r>
            <a:r>
              <a:rPr sz="2550" spc="40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2550" spc="-50" dirty="0">
                <a:solidFill>
                  <a:srgbClr val="484848"/>
                </a:solidFill>
                <a:latin typeface="Calibri"/>
                <a:cs typeface="Calibri"/>
              </a:rPr>
              <a:t>Technology</a:t>
            </a:r>
            <a:r>
              <a:rPr lang="en-US" sz="2550" spc="-50" dirty="0">
                <a:solidFill>
                  <a:srgbClr val="484848"/>
                </a:solidFill>
                <a:latin typeface="Calibri"/>
                <a:cs typeface="Calibri"/>
              </a:rPr>
              <a:t>,</a:t>
            </a:r>
            <a:r>
              <a:rPr sz="2550" spc="170" dirty="0">
                <a:solidFill>
                  <a:srgbClr val="484848"/>
                </a:solidFill>
                <a:latin typeface="Calibri"/>
                <a:cs typeface="Calibri"/>
              </a:rPr>
              <a:t> </a:t>
            </a:r>
            <a:r>
              <a:rPr sz="2550" spc="-10" dirty="0">
                <a:solidFill>
                  <a:srgbClr val="414141"/>
                </a:solidFill>
                <a:latin typeface="Calibri"/>
                <a:cs typeface="Calibri"/>
              </a:rPr>
              <a:t>Guwahati</a:t>
            </a:r>
            <a:endParaRPr sz="255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98588" rIns="0" bIns="0" rtlCol="0">
            <a:spAutoFit/>
          </a:bodyPr>
          <a:lstStyle/>
          <a:p>
            <a:pPr marL="27940" algn="ctr">
              <a:lnSpc>
                <a:spcPct val="100000"/>
              </a:lnSpc>
              <a:spcBef>
                <a:spcPts val="125"/>
              </a:spcBef>
            </a:pPr>
            <a:r>
              <a:rPr spc="65" dirty="0">
                <a:solidFill>
                  <a:srgbClr val="054D82"/>
                </a:solidFill>
              </a:rPr>
              <a:t>The</a:t>
            </a:r>
            <a:r>
              <a:rPr spc="-375" dirty="0">
                <a:solidFill>
                  <a:srgbClr val="054D82"/>
                </a:solidFill>
              </a:rPr>
              <a:t> </a:t>
            </a:r>
            <a:r>
              <a:rPr dirty="0">
                <a:solidFill>
                  <a:srgbClr val="054F87"/>
                </a:solidFill>
              </a:rPr>
              <a:t>Problem</a:t>
            </a:r>
            <a:r>
              <a:rPr spc="-155" dirty="0">
                <a:solidFill>
                  <a:srgbClr val="054F87"/>
                </a:solidFill>
              </a:rPr>
              <a:t> </a:t>
            </a:r>
            <a:r>
              <a:rPr dirty="0">
                <a:solidFill>
                  <a:srgbClr val="00508C"/>
                </a:solidFill>
              </a:rPr>
              <a:t>with</a:t>
            </a:r>
            <a:r>
              <a:rPr spc="-360" dirty="0">
                <a:solidFill>
                  <a:srgbClr val="00508C"/>
                </a:solidFill>
              </a:rPr>
              <a:t> </a:t>
            </a:r>
            <a:r>
              <a:rPr spc="-10" dirty="0">
                <a:solidFill>
                  <a:srgbClr val="034F7E"/>
                </a:solidFill>
              </a:rPr>
              <a:t>Today‘s</a:t>
            </a:r>
            <a:r>
              <a:rPr spc="-170" dirty="0">
                <a:solidFill>
                  <a:srgbClr val="034F7E"/>
                </a:solidFill>
              </a:rPr>
              <a:t> </a:t>
            </a:r>
            <a:r>
              <a:rPr spc="-20" dirty="0">
                <a:solidFill>
                  <a:srgbClr val="004982"/>
                </a:solidFill>
              </a:rPr>
              <a:t>Voice</a:t>
            </a:r>
            <a:r>
              <a:rPr spc="-165" dirty="0">
                <a:solidFill>
                  <a:srgbClr val="004982"/>
                </a:solidFill>
              </a:rPr>
              <a:t> </a:t>
            </a:r>
            <a:r>
              <a:rPr spc="40" dirty="0">
                <a:solidFill>
                  <a:srgbClr val="054F7E"/>
                </a:solidFill>
              </a:rPr>
              <a:t>Assistants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203450" y="3292475"/>
            <a:ext cx="15697199" cy="4727704"/>
          </a:xfrm>
          <a:prstGeom prst="rect">
            <a:avLst/>
          </a:prstGeom>
        </p:spPr>
        <p:txBody>
          <a:bodyPr vert="horz" wrap="square" lIns="0" tIns="12700" rIns="0" bIns="0" rtlCol="0" anchor="t">
            <a:spAutoFit/>
          </a:bodyPr>
          <a:lstStyle/>
          <a:p>
            <a:pPr marL="28575" marR="226060" indent="6350" algn="l">
              <a:lnSpc>
                <a:spcPct val="122100"/>
              </a:lnSpc>
              <a:spcBef>
                <a:spcPts val="100"/>
              </a:spcBef>
            </a:pPr>
            <a:r>
              <a:rPr sz="2800" b="1" spc="105" dirty="0">
                <a:solidFill>
                  <a:srgbClr val="005089"/>
                </a:solidFill>
                <a:latin typeface="Calibri"/>
                <a:cs typeface="Calibri"/>
              </a:rPr>
              <a:t>The</a:t>
            </a:r>
            <a:r>
              <a:rPr sz="2800" b="1" spc="-60" dirty="0">
                <a:solidFill>
                  <a:srgbClr val="005089"/>
                </a:solidFill>
                <a:latin typeface="Calibri"/>
                <a:cs typeface="Calibri"/>
              </a:rPr>
              <a:t> </a:t>
            </a:r>
            <a:r>
              <a:rPr sz="2800" b="1" spc="130" dirty="0">
                <a:solidFill>
                  <a:srgbClr val="005089"/>
                </a:solidFill>
                <a:latin typeface="Calibri"/>
                <a:cs typeface="Calibri"/>
              </a:rPr>
              <a:t>Issue:</a:t>
            </a:r>
            <a:r>
              <a:rPr sz="2800" b="1" spc="-75" dirty="0">
                <a:solidFill>
                  <a:srgbClr val="005089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232323"/>
                </a:solidFill>
                <a:latin typeface="Calibri"/>
                <a:cs typeface="Calibri"/>
              </a:rPr>
              <a:t>Most</a:t>
            </a:r>
            <a:r>
              <a:rPr sz="2800" spc="235" dirty="0">
                <a:solidFill>
                  <a:srgbClr val="232323"/>
                </a:solidFill>
                <a:latin typeface="Calibri"/>
                <a:cs typeface="Calibri"/>
              </a:rPr>
              <a:t> </a:t>
            </a:r>
            <a:r>
              <a:rPr sz="2800" spc="75" dirty="0">
                <a:solidFill>
                  <a:srgbClr val="1A1A1A"/>
                </a:solidFill>
                <a:latin typeface="Calibri"/>
                <a:cs typeface="Calibri"/>
              </a:rPr>
              <a:t>voice</a:t>
            </a:r>
            <a:r>
              <a:rPr sz="2800" spc="65" dirty="0">
                <a:solidFill>
                  <a:srgbClr val="1A1A1A"/>
                </a:solidFill>
                <a:latin typeface="Calibri"/>
                <a:cs typeface="Calibri"/>
              </a:rPr>
              <a:t> </a:t>
            </a:r>
            <a:r>
              <a:rPr sz="2800" spc="65" dirty="0">
                <a:solidFill>
                  <a:srgbClr val="161616"/>
                </a:solidFill>
                <a:latin typeface="Calibri"/>
                <a:cs typeface="Calibri"/>
              </a:rPr>
              <a:t>assistants</a:t>
            </a:r>
            <a:r>
              <a:rPr sz="2800" spc="280" dirty="0">
                <a:solidFill>
                  <a:srgbClr val="161616"/>
                </a:solidFill>
                <a:latin typeface="Calibri"/>
                <a:cs typeface="Calibri"/>
              </a:rPr>
              <a:t> </a:t>
            </a:r>
            <a:r>
              <a:rPr sz="2800" spc="70" dirty="0">
                <a:solidFill>
                  <a:srgbClr val="1F1F1F"/>
                </a:solidFill>
                <a:latin typeface="Calibri"/>
                <a:cs typeface="Calibri"/>
              </a:rPr>
              <a:t>today</a:t>
            </a:r>
            <a:r>
              <a:rPr sz="2800" spc="200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212121"/>
                </a:solidFill>
                <a:latin typeface="Calibri"/>
                <a:cs typeface="Calibri"/>
              </a:rPr>
              <a:t>are</a:t>
            </a:r>
            <a:r>
              <a:rPr sz="2800" spc="60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2800" spc="85" dirty="0">
                <a:solidFill>
                  <a:srgbClr val="212121"/>
                </a:solidFill>
                <a:latin typeface="Calibri"/>
                <a:cs typeface="Calibri"/>
              </a:rPr>
              <a:t>cloud-</a:t>
            </a:r>
            <a:r>
              <a:rPr sz="2800" spc="90" dirty="0">
                <a:solidFill>
                  <a:srgbClr val="212121"/>
                </a:solidFill>
                <a:latin typeface="Calibri"/>
                <a:cs typeface="Calibri"/>
              </a:rPr>
              <a:t>based,</a:t>
            </a:r>
            <a:r>
              <a:rPr sz="2800" spc="190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212121"/>
                </a:solidFill>
                <a:latin typeface="Calibri"/>
                <a:cs typeface="Calibri"/>
              </a:rPr>
              <a:t>which</a:t>
            </a:r>
            <a:r>
              <a:rPr sz="2800" spc="130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212121"/>
                </a:solidFill>
                <a:latin typeface="Calibri"/>
                <a:cs typeface="Calibri"/>
              </a:rPr>
              <a:t>creates</a:t>
            </a:r>
            <a:r>
              <a:rPr sz="2800" spc="245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2800" spc="55" dirty="0">
                <a:solidFill>
                  <a:srgbClr val="161616"/>
                </a:solidFill>
                <a:latin typeface="Calibri"/>
                <a:cs typeface="Calibri"/>
              </a:rPr>
              <a:t>some</a:t>
            </a:r>
            <a:r>
              <a:rPr sz="2800" spc="30" dirty="0">
                <a:solidFill>
                  <a:srgbClr val="161616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181818"/>
                </a:solidFill>
                <a:latin typeface="Calibri"/>
                <a:cs typeface="Calibri"/>
              </a:rPr>
              <a:t>key</a:t>
            </a:r>
            <a:r>
              <a:rPr sz="2800" spc="130" dirty="0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212121"/>
                </a:solidFill>
                <a:latin typeface="Calibri"/>
                <a:cs typeface="Calibri"/>
              </a:rPr>
              <a:t>drawbacks </a:t>
            </a:r>
            <a:r>
              <a:rPr sz="2800" dirty="0">
                <a:solidFill>
                  <a:srgbClr val="212121"/>
                </a:solidFill>
                <a:latin typeface="Calibri"/>
                <a:cs typeface="Calibri"/>
              </a:rPr>
              <a:t>when</a:t>
            </a:r>
            <a:r>
              <a:rPr sz="2800" spc="-45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2800" spc="70" dirty="0">
                <a:solidFill>
                  <a:srgbClr val="161616"/>
                </a:solidFill>
                <a:latin typeface="Calibri"/>
                <a:cs typeface="Calibri"/>
              </a:rPr>
              <a:t>used</a:t>
            </a:r>
            <a:r>
              <a:rPr sz="2800" spc="105" dirty="0">
                <a:solidFill>
                  <a:srgbClr val="161616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1F1F1F"/>
                </a:solidFill>
                <a:latin typeface="Calibri"/>
                <a:cs typeface="Calibri"/>
              </a:rPr>
              <a:t>on</a:t>
            </a:r>
            <a:r>
              <a:rPr sz="2800" spc="-75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2A2A2A"/>
                </a:solidFill>
                <a:latin typeface="Calibri"/>
                <a:cs typeface="Calibri"/>
              </a:rPr>
              <a:t>a</a:t>
            </a:r>
            <a:r>
              <a:rPr sz="2800" spc="35" dirty="0">
                <a:solidFill>
                  <a:srgbClr val="2A2A2A"/>
                </a:solidFill>
                <a:latin typeface="Calibri"/>
                <a:cs typeface="Calibri"/>
              </a:rPr>
              <a:t> </a:t>
            </a:r>
            <a:r>
              <a:rPr sz="2800" spc="70" dirty="0">
                <a:solidFill>
                  <a:srgbClr val="1C1C1C"/>
                </a:solidFill>
                <a:latin typeface="Calibri"/>
                <a:cs typeface="Calibri"/>
              </a:rPr>
              <a:t>desktop</a:t>
            </a:r>
            <a:r>
              <a:rPr sz="2800" spc="22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232323"/>
                </a:solidFill>
                <a:latin typeface="Calibri"/>
                <a:cs typeface="Calibri"/>
              </a:rPr>
              <a:t>computer.</a:t>
            </a:r>
            <a:endParaRPr lang="en-US" sz="2800" spc="-10" dirty="0">
              <a:solidFill>
                <a:srgbClr val="232323"/>
              </a:solidFill>
              <a:latin typeface="Calibri"/>
              <a:cs typeface="Calibri"/>
            </a:endParaRPr>
          </a:p>
          <a:p>
            <a:pPr marL="28575" marR="226060" indent="6350" algn="l">
              <a:lnSpc>
                <a:spcPct val="122100"/>
              </a:lnSpc>
              <a:spcBef>
                <a:spcPts val="100"/>
              </a:spcBef>
            </a:pPr>
            <a:endParaRPr lang="en-US" sz="2800" spc="-10" dirty="0">
              <a:latin typeface="Calibri"/>
              <a:cs typeface="Calibri"/>
            </a:endParaRPr>
          </a:p>
          <a:p>
            <a:pPr marL="485775" marR="226060" indent="-457200" algn="l">
              <a:lnSpc>
                <a:spcPct val="1221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sz="2800" b="1" dirty="0">
                <a:solidFill>
                  <a:srgbClr val="034D7B"/>
                </a:solidFill>
                <a:latin typeface="Calibri"/>
                <a:cs typeface="Calibri"/>
              </a:rPr>
              <a:t>Privacy</a:t>
            </a:r>
            <a:r>
              <a:rPr sz="2800" b="1" spc="215" dirty="0">
                <a:solidFill>
                  <a:srgbClr val="034D7B"/>
                </a:solidFill>
                <a:latin typeface="Calibri"/>
                <a:cs typeface="Calibri"/>
              </a:rPr>
              <a:t> </a:t>
            </a:r>
            <a:r>
              <a:rPr sz="2800" b="1" spc="70" dirty="0">
                <a:solidFill>
                  <a:srgbClr val="005697"/>
                </a:solidFill>
                <a:latin typeface="Calibri"/>
                <a:cs typeface="Calibri"/>
              </a:rPr>
              <a:t>Concerns:</a:t>
            </a:r>
            <a:r>
              <a:rPr sz="2800" b="1" spc="80" dirty="0">
                <a:solidFill>
                  <a:srgbClr val="005697"/>
                </a:solidFill>
                <a:latin typeface="Calibri"/>
                <a:cs typeface="Calibri"/>
              </a:rPr>
              <a:t> </a:t>
            </a:r>
            <a:r>
              <a:rPr sz="2800" spc="-75" dirty="0">
                <a:solidFill>
                  <a:srgbClr val="282828"/>
                </a:solidFill>
                <a:latin typeface="Calibri"/>
                <a:cs typeface="Calibri"/>
              </a:rPr>
              <a:t>Your</a:t>
            </a:r>
            <a:r>
              <a:rPr sz="2800" spc="70" dirty="0">
                <a:solidFill>
                  <a:srgbClr val="282828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181818"/>
                </a:solidFill>
                <a:latin typeface="Calibri"/>
                <a:cs typeface="Calibri"/>
              </a:rPr>
              <a:t>voice </a:t>
            </a:r>
            <a:r>
              <a:rPr sz="2800" spc="50" dirty="0">
                <a:solidFill>
                  <a:srgbClr val="232323"/>
                </a:solidFill>
                <a:latin typeface="Calibri"/>
                <a:cs typeface="Calibri"/>
              </a:rPr>
              <a:t>data</a:t>
            </a:r>
            <a:r>
              <a:rPr sz="2800" spc="-55" dirty="0">
                <a:solidFill>
                  <a:srgbClr val="232323"/>
                </a:solidFill>
                <a:latin typeface="Calibri"/>
                <a:cs typeface="Calibri"/>
              </a:rPr>
              <a:t> </a:t>
            </a:r>
            <a:r>
              <a:rPr sz="2800" spc="75" dirty="0">
                <a:solidFill>
                  <a:srgbClr val="282828"/>
                </a:solidFill>
                <a:latin typeface="Calibri"/>
                <a:cs typeface="Calibri"/>
              </a:rPr>
              <a:t>is</a:t>
            </a:r>
            <a:r>
              <a:rPr sz="2800" spc="15" dirty="0">
                <a:solidFill>
                  <a:srgbClr val="282828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181818"/>
                </a:solidFill>
                <a:latin typeface="Calibri"/>
                <a:cs typeface="Calibri"/>
              </a:rPr>
              <a:t>sent</a:t>
            </a:r>
            <a:r>
              <a:rPr sz="2800" spc="145" dirty="0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282828"/>
                </a:solidFill>
                <a:latin typeface="Calibri"/>
                <a:cs typeface="Calibri"/>
              </a:rPr>
              <a:t>to</a:t>
            </a:r>
            <a:r>
              <a:rPr sz="2800" spc="25" dirty="0">
                <a:solidFill>
                  <a:srgbClr val="282828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1A1A1A"/>
                </a:solidFill>
                <a:latin typeface="Calibri"/>
                <a:cs typeface="Calibri"/>
              </a:rPr>
              <a:t>company</a:t>
            </a:r>
            <a:r>
              <a:rPr sz="2800" spc="195" dirty="0">
                <a:solidFill>
                  <a:srgbClr val="1A1A1A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1C1C1C"/>
                </a:solidFill>
                <a:latin typeface="Calibri"/>
                <a:cs typeface="Calibri"/>
              </a:rPr>
              <a:t>servers</a:t>
            </a:r>
            <a:r>
              <a:rPr sz="2800" spc="150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2800" spc="-35" dirty="0">
                <a:solidFill>
                  <a:srgbClr val="242424"/>
                </a:solidFill>
                <a:latin typeface="Calibri"/>
                <a:cs typeface="Calibri"/>
              </a:rPr>
              <a:t>for</a:t>
            </a:r>
            <a:r>
              <a:rPr sz="2800" spc="-70" dirty="0">
                <a:solidFill>
                  <a:srgbClr val="242424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1C1C1C"/>
                </a:solidFill>
                <a:latin typeface="Calibri"/>
                <a:cs typeface="Calibri"/>
              </a:rPr>
              <a:t>processing. </a:t>
            </a:r>
            <a:endParaRPr lang="en-US" sz="2800" spc="-10" dirty="0">
              <a:solidFill>
                <a:srgbClr val="1C1C1C"/>
              </a:solidFill>
              <a:latin typeface="Calibri"/>
              <a:cs typeface="Calibri"/>
            </a:endParaRPr>
          </a:p>
          <a:p>
            <a:pPr marL="485775" marR="226060" indent="-457200" algn="l">
              <a:lnSpc>
                <a:spcPct val="1221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800" b="1" spc="-10" dirty="0">
                <a:solidFill>
                  <a:srgbClr val="034D7B"/>
                </a:solidFill>
                <a:latin typeface="Calibri"/>
                <a:cs typeface="Calibri"/>
              </a:rPr>
              <a:t>Lag &amp; Latency</a:t>
            </a:r>
            <a:r>
              <a:rPr sz="2800" spc="125" dirty="0">
                <a:solidFill>
                  <a:srgbClr val="004D8E"/>
                </a:solidFill>
                <a:latin typeface="Calibri"/>
                <a:cs typeface="Calibri"/>
              </a:rPr>
              <a:t>:</a:t>
            </a:r>
            <a:r>
              <a:rPr sz="2800" spc="-50" dirty="0">
                <a:solidFill>
                  <a:srgbClr val="004D8E"/>
                </a:solidFill>
                <a:latin typeface="Calibri"/>
                <a:cs typeface="Calibri"/>
              </a:rPr>
              <a:t> </a:t>
            </a:r>
            <a:r>
              <a:rPr sz="2800" spc="-65" dirty="0">
                <a:solidFill>
                  <a:srgbClr val="212121"/>
                </a:solidFill>
                <a:latin typeface="Calibri"/>
                <a:cs typeface="Calibri"/>
              </a:rPr>
              <a:t>There's</a:t>
            </a:r>
            <a:r>
              <a:rPr sz="2800" spc="135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2800" spc="105" dirty="0">
                <a:solidFill>
                  <a:srgbClr val="212121"/>
                </a:solidFill>
                <a:latin typeface="Calibri"/>
                <a:cs typeface="Calibri"/>
              </a:rPr>
              <a:t>a</a:t>
            </a:r>
            <a:r>
              <a:rPr sz="2800" spc="-160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212121"/>
                </a:solidFill>
                <a:latin typeface="Calibri"/>
                <a:cs typeface="Calibri"/>
              </a:rPr>
              <a:t>noticeable</a:t>
            </a:r>
            <a:r>
              <a:rPr sz="2800" spc="95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1F1F1F"/>
                </a:solidFill>
                <a:latin typeface="Calibri"/>
                <a:cs typeface="Calibri"/>
              </a:rPr>
              <a:t>delay</a:t>
            </a:r>
            <a:r>
              <a:rPr sz="2800" spc="-5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2800" spc="55" dirty="0">
                <a:solidFill>
                  <a:srgbClr val="262626"/>
                </a:solidFill>
                <a:latin typeface="Calibri"/>
                <a:cs typeface="Calibri"/>
              </a:rPr>
              <a:t>as</a:t>
            </a:r>
            <a:r>
              <a:rPr sz="2800" spc="-40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2800" spc="50" dirty="0">
                <a:solidFill>
                  <a:srgbClr val="212121"/>
                </a:solidFill>
                <a:latin typeface="Calibri"/>
                <a:cs typeface="Calibri"/>
              </a:rPr>
              <a:t>data</a:t>
            </a:r>
            <a:r>
              <a:rPr sz="2800" spc="-35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1C1C1C"/>
                </a:solidFill>
                <a:latin typeface="Calibri"/>
                <a:cs typeface="Calibri"/>
              </a:rPr>
              <a:t>travels</a:t>
            </a:r>
            <a:r>
              <a:rPr sz="2800" spc="80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282828"/>
                </a:solidFill>
                <a:latin typeface="Calibri"/>
                <a:cs typeface="Calibri"/>
              </a:rPr>
              <a:t>to</a:t>
            </a:r>
            <a:r>
              <a:rPr sz="2800" spc="-15" dirty="0">
                <a:solidFill>
                  <a:srgbClr val="282828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2D2D2D"/>
                </a:solidFill>
                <a:latin typeface="Calibri"/>
                <a:cs typeface="Calibri"/>
              </a:rPr>
              <a:t>the</a:t>
            </a:r>
            <a:r>
              <a:rPr sz="2800" spc="-55" dirty="0">
                <a:solidFill>
                  <a:srgbClr val="2D2D2D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262626"/>
                </a:solidFill>
                <a:latin typeface="Calibri"/>
                <a:cs typeface="Calibri"/>
              </a:rPr>
              <a:t>cloud</a:t>
            </a:r>
            <a:r>
              <a:rPr sz="2800" spc="40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2D2D2D"/>
                </a:solidFill>
                <a:latin typeface="Calibri"/>
                <a:cs typeface="Calibri"/>
              </a:rPr>
              <a:t>and</a:t>
            </a:r>
            <a:r>
              <a:rPr sz="2800" spc="-110" dirty="0">
                <a:solidFill>
                  <a:srgbClr val="2D2D2D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1F1F1F"/>
                </a:solidFill>
                <a:latin typeface="Calibri"/>
                <a:cs typeface="Calibri"/>
              </a:rPr>
              <a:t>back.</a:t>
            </a:r>
            <a:endParaRPr lang="en-US" sz="2800" dirty="0">
              <a:latin typeface="Calibri"/>
              <a:cs typeface="Calibri"/>
            </a:endParaRPr>
          </a:p>
          <a:p>
            <a:pPr marL="485775" marR="226060" indent="-457200" algn="l">
              <a:lnSpc>
                <a:spcPct val="1221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800" b="1" spc="90" dirty="0">
                <a:solidFill>
                  <a:srgbClr val="005697"/>
                </a:solidFill>
                <a:latin typeface="Calibri"/>
                <a:cs typeface="Calibri"/>
              </a:rPr>
              <a:t>Limited Control</a:t>
            </a:r>
            <a:r>
              <a:rPr sz="2800" dirty="0">
                <a:solidFill>
                  <a:srgbClr val="084F87"/>
                </a:solidFill>
                <a:latin typeface="Calibri"/>
                <a:cs typeface="Calibri"/>
              </a:rPr>
              <a:t>: </a:t>
            </a:r>
            <a:r>
              <a:rPr sz="2800" dirty="0">
                <a:solidFill>
                  <a:srgbClr val="212121"/>
                </a:solidFill>
                <a:latin typeface="Calibri"/>
                <a:cs typeface="Calibri"/>
              </a:rPr>
              <a:t>They</a:t>
            </a:r>
            <a:r>
              <a:rPr sz="2800" spc="35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2800" spc="-30" dirty="0">
                <a:solidFill>
                  <a:srgbClr val="1F1F1F"/>
                </a:solidFill>
                <a:latin typeface="Calibri"/>
                <a:cs typeface="Calibri"/>
              </a:rPr>
              <a:t>can't</a:t>
            </a:r>
            <a:r>
              <a:rPr sz="2800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111111"/>
                </a:solidFill>
                <a:latin typeface="Calibri"/>
                <a:cs typeface="Calibri"/>
              </a:rPr>
              <a:t>deeply</a:t>
            </a:r>
            <a:r>
              <a:rPr sz="2800" spc="5" dirty="0">
                <a:solidFill>
                  <a:srgbClr val="111111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212121"/>
                </a:solidFill>
                <a:latin typeface="Calibri"/>
                <a:cs typeface="Calibri"/>
              </a:rPr>
              <a:t>interact</a:t>
            </a:r>
            <a:r>
              <a:rPr sz="2800" spc="135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282828"/>
                </a:solidFill>
                <a:latin typeface="Calibri"/>
                <a:cs typeface="Calibri"/>
              </a:rPr>
              <a:t>with</a:t>
            </a:r>
            <a:r>
              <a:rPr sz="2800" spc="25" dirty="0">
                <a:solidFill>
                  <a:srgbClr val="282828"/>
                </a:solidFill>
                <a:latin typeface="Calibri"/>
                <a:cs typeface="Calibri"/>
              </a:rPr>
              <a:t> </a:t>
            </a:r>
            <a:r>
              <a:rPr sz="2800" spc="-50" dirty="0">
                <a:solidFill>
                  <a:srgbClr val="282828"/>
                </a:solidFill>
                <a:latin typeface="Calibri"/>
                <a:cs typeface="Calibri"/>
              </a:rPr>
              <a:t>your</a:t>
            </a:r>
            <a:r>
              <a:rPr sz="2800" spc="-45" dirty="0">
                <a:solidFill>
                  <a:srgbClr val="282828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131313"/>
                </a:solidFill>
                <a:latin typeface="Calibri"/>
                <a:cs typeface="Calibri"/>
              </a:rPr>
              <a:t>operating</a:t>
            </a:r>
            <a:r>
              <a:rPr sz="2800" spc="105" dirty="0">
                <a:solidFill>
                  <a:srgbClr val="131313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1F1F1F"/>
                </a:solidFill>
                <a:latin typeface="Calibri"/>
                <a:cs typeface="Calibri"/>
              </a:rPr>
              <a:t>system </a:t>
            </a:r>
            <a:r>
              <a:rPr sz="2800" dirty="0">
                <a:solidFill>
                  <a:srgbClr val="2A2A2A"/>
                </a:solidFill>
                <a:latin typeface="Calibri"/>
                <a:cs typeface="Calibri"/>
              </a:rPr>
              <a:t>to</a:t>
            </a:r>
            <a:r>
              <a:rPr sz="2800" spc="-125" dirty="0">
                <a:solidFill>
                  <a:srgbClr val="2A2A2A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232323"/>
                </a:solidFill>
                <a:latin typeface="Calibri"/>
                <a:cs typeface="Calibri"/>
              </a:rPr>
              <a:t>manage</a:t>
            </a:r>
            <a:r>
              <a:rPr sz="2800" spc="15" dirty="0">
                <a:solidFill>
                  <a:srgbClr val="232323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282828"/>
                </a:solidFill>
                <a:latin typeface="Calibri"/>
                <a:cs typeface="Calibri"/>
              </a:rPr>
              <a:t>files</a:t>
            </a:r>
            <a:r>
              <a:rPr sz="2800" spc="-5" dirty="0">
                <a:solidFill>
                  <a:srgbClr val="282828"/>
                </a:solidFill>
                <a:latin typeface="Calibri"/>
                <a:cs typeface="Calibri"/>
              </a:rPr>
              <a:t> </a:t>
            </a:r>
            <a:r>
              <a:rPr sz="2800" spc="-25" dirty="0">
                <a:solidFill>
                  <a:srgbClr val="282828"/>
                </a:solidFill>
                <a:latin typeface="Calibri"/>
                <a:cs typeface="Calibri"/>
              </a:rPr>
              <a:t>or </a:t>
            </a:r>
            <a:r>
              <a:rPr sz="2800" spc="-10" dirty="0">
                <a:solidFill>
                  <a:srgbClr val="131313"/>
                </a:solidFill>
                <a:latin typeface="Calibri"/>
                <a:cs typeface="Calibri"/>
              </a:rPr>
              <a:t>apps.</a:t>
            </a:r>
            <a:endParaRPr lang="en-US" sz="2800" dirty="0">
              <a:latin typeface="Calibri"/>
              <a:cs typeface="Calibri"/>
            </a:endParaRPr>
          </a:p>
          <a:p>
            <a:pPr marL="485775" marR="226060" indent="-457200" algn="l">
              <a:lnSpc>
                <a:spcPct val="1221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800" b="1" spc="105" dirty="0">
                <a:solidFill>
                  <a:srgbClr val="005697"/>
                </a:solidFill>
                <a:latin typeface="Calibri"/>
                <a:cs typeface="Calibri"/>
              </a:rPr>
              <a:t>No Internet, No Assistant</a:t>
            </a:r>
            <a:r>
              <a:rPr sz="2800" spc="150" dirty="0">
                <a:solidFill>
                  <a:srgbClr val="005B95"/>
                </a:solidFill>
                <a:latin typeface="Calibri"/>
                <a:cs typeface="Calibri"/>
              </a:rPr>
              <a:t>:</a:t>
            </a:r>
            <a:r>
              <a:rPr sz="2800" spc="65" dirty="0">
                <a:solidFill>
                  <a:srgbClr val="005B95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1D1D1D"/>
                </a:solidFill>
                <a:latin typeface="Calibri"/>
                <a:cs typeface="Calibri"/>
              </a:rPr>
              <a:t>They</a:t>
            </a:r>
            <a:r>
              <a:rPr sz="2800" spc="110" dirty="0">
                <a:solidFill>
                  <a:srgbClr val="1D1D1D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1D1D1D"/>
                </a:solidFill>
                <a:latin typeface="Calibri"/>
                <a:cs typeface="Calibri"/>
              </a:rPr>
              <a:t>simply</a:t>
            </a:r>
            <a:r>
              <a:rPr sz="2800" spc="130" dirty="0">
                <a:solidFill>
                  <a:srgbClr val="1D1D1D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212121"/>
                </a:solidFill>
                <a:latin typeface="Calibri"/>
                <a:cs typeface="Calibri"/>
              </a:rPr>
              <a:t>don't</a:t>
            </a:r>
            <a:r>
              <a:rPr sz="2800" spc="75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212121"/>
                </a:solidFill>
                <a:latin typeface="Calibri"/>
                <a:cs typeface="Calibri"/>
              </a:rPr>
              <a:t>work</a:t>
            </a:r>
            <a:r>
              <a:rPr sz="2800" spc="20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2B2B2B"/>
                </a:solidFill>
                <a:latin typeface="Calibri"/>
                <a:cs typeface="Calibri"/>
              </a:rPr>
              <a:t>if</a:t>
            </a:r>
            <a:r>
              <a:rPr sz="2800" spc="120" dirty="0">
                <a:solidFill>
                  <a:srgbClr val="2B2B2B"/>
                </a:solidFill>
                <a:latin typeface="Calibri"/>
                <a:cs typeface="Calibri"/>
              </a:rPr>
              <a:t> </a:t>
            </a:r>
            <a:r>
              <a:rPr sz="2800" spc="-30" dirty="0">
                <a:solidFill>
                  <a:srgbClr val="262626"/>
                </a:solidFill>
                <a:latin typeface="Calibri"/>
                <a:cs typeface="Calibri"/>
              </a:rPr>
              <a:t>you're</a:t>
            </a:r>
            <a:r>
              <a:rPr sz="2800" spc="4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212121"/>
                </a:solidFill>
                <a:latin typeface="Calibri"/>
                <a:cs typeface="Calibri"/>
              </a:rPr>
              <a:t>offline.</a:t>
            </a:r>
            <a:endParaRPr sz="2800" dirty="0">
              <a:latin typeface="Calibri"/>
              <a:cs typeface="Calibri"/>
            </a:endParaRPr>
          </a:p>
          <a:p>
            <a:pPr algn="l">
              <a:lnSpc>
                <a:spcPct val="100000"/>
              </a:lnSpc>
              <a:spcBef>
                <a:spcPts val="495"/>
              </a:spcBef>
            </a:pPr>
            <a:endParaRPr sz="2800" dirty="0">
              <a:latin typeface="Calibri"/>
              <a:cs typeface="Calibri"/>
            </a:endParaRPr>
          </a:p>
          <a:p>
            <a:pPr marL="18415" marR="745490" indent="8890" algn="l">
              <a:lnSpc>
                <a:spcPct val="117800"/>
              </a:lnSpc>
            </a:pPr>
            <a:r>
              <a:rPr sz="2800" dirty="0">
                <a:solidFill>
                  <a:srgbClr val="13547E"/>
                </a:solidFill>
                <a:latin typeface="Calibri"/>
                <a:cs typeface="Calibri"/>
              </a:rPr>
              <a:t>Our</a:t>
            </a:r>
            <a:r>
              <a:rPr sz="2800" spc="80" dirty="0">
                <a:solidFill>
                  <a:srgbClr val="13547E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014F89"/>
                </a:solidFill>
                <a:latin typeface="Calibri"/>
                <a:cs typeface="Calibri"/>
              </a:rPr>
              <a:t>Goal:</a:t>
            </a:r>
            <a:r>
              <a:rPr sz="2800" spc="60" dirty="0">
                <a:solidFill>
                  <a:srgbClr val="014F89"/>
                </a:solidFill>
                <a:latin typeface="Calibri"/>
                <a:cs typeface="Calibri"/>
              </a:rPr>
              <a:t> </a:t>
            </a:r>
            <a:r>
              <a:rPr sz="2800" spc="-95" dirty="0">
                <a:solidFill>
                  <a:schemeClr val="tx1"/>
                </a:solidFill>
                <a:latin typeface="Calibri"/>
                <a:cs typeface="Calibri"/>
              </a:rPr>
              <a:t>To</a:t>
            </a:r>
            <a:r>
              <a:rPr sz="2800" spc="-4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2800" spc="60" dirty="0">
                <a:solidFill>
                  <a:schemeClr val="tx1"/>
                </a:solidFill>
                <a:latin typeface="Calibri"/>
                <a:cs typeface="Calibri"/>
              </a:rPr>
              <a:t>build</a:t>
            </a:r>
            <a:r>
              <a:rPr sz="2800" spc="1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2800" spc="80" dirty="0">
                <a:solidFill>
                  <a:schemeClr val="tx1"/>
                </a:solidFill>
                <a:latin typeface="Calibri"/>
                <a:cs typeface="Calibri"/>
              </a:rPr>
              <a:t>a</a:t>
            </a:r>
            <a:r>
              <a:rPr sz="2800" spc="14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2800" spc="75" dirty="0">
                <a:solidFill>
                  <a:schemeClr val="tx1"/>
                </a:solidFill>
                <a:latin typeface="Calibri"/>
                <a:cs typeface="Calibri"/>
              </a:rPr>
              <a:t>voice</a:t>
            </a:r>
            <a:r>
              <a:rPr sz="2800" spc="8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2800" spc="125" dirty="0">
                <a:solidFill>
                  <a:schemeClr val="tx1"/>
                </a:solidFill>
                <a:latin typeface="Calibri"/>
                <a:cs typeface="Calibri"/>
              </a:rPr>
              <a:t>assistant</a:t>
            </a:r>
            <a:r>
              <a:rPr sz="2800" spc="31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2800" spc="90" dirty="0">
                <a:solidFill>
                  <a:schemeClr val="tx1"/>
                </a:solidFill>
                <a:latin typeface="Calibri"/>
                <a:cs typeface="Calibri"/>
              </a:rPr>
              <a:t>that</a:t>
            </a:r>
            <a:r>
              <a:rPr sz="2800" spc="7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2800" spc="70" dirty="0">
                <a:solidFill>
                  <a:schemeClr val="tx1"/>
                </a:solidFill>
                <a:latin typeface="Calibri"/>
                <a:cs typeface="Calibri"/>
              </a:rPr>
              <a:t>runs</a:t>
            </a:r>
            <a:r>
              <a:rPr sz="2800" spc="13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chemeClr val="tx1"/>
                </a:solidFill>
                <a:latin typeface="Calibri"/>
                <a:cs typeface="Calibri"/>
              </a:rPr>
              <a:t>entirely</a:t>
            </a:r>
            <a:r>
              <a:rPr sz="2800" spc="27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2800" spc="55" dirty="0">
                <a:solidFill>
                  <a:schemeClr val="tx1"/>
                </a:solidFill>
                <a:latin typeface="Calibri"/>
                <a:cs typeface="Calibri"/>
              </a:rPr>
              <a:t>on</a:t>
            </a:r>
            <a:r>
              <a:rPr sz="2800" spc="-4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chemeClr val="tx1"/>
                </a:solidFill>
                <a:latin typeface="Calibri"/>
                <a:cs typeface="Calibri"/>
              </a:rPr>
              <a:t>your</a:t>
            </a:r>
            <a:r>
              <a:rPr sz="2800" spc="2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2800" spc="60" dirty="0">
                <a:solidFill>
                  <a:schemeClr val="tx1"/>
                </a:solidFill>
                <a:latin typeface="Calibri"/>
                <a:cs typeface="Calibri"/>
              </a:rPr>
              <a:t>machine,</a:t>
            </a:r>
            <a:r>
              <a:rPr sz="2800" spc="19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chemeClr val="tx1"/>
                </a:solidFill>
                <a:latin typeface="Calibri"/>
                <a:cs typeface="Calibri"/>
              </a:rPr>
              <a:t>solving</a:t>
            </a:r>
            <a:r>
              <a:rPr sz="2800" spc="25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2800" spc="95" dirty="0">
                <a:solidFill>
                  <a:schemeClr val="tx1"/>
                </a:solidFill>
                <a:latin typeface="Calibri"/>
                <a:cs typeface="Calibri"/>
              </a:rPr>
              <a:t>these </a:t>
            </a:r>
            <a:r>
              <a:rPr sz="2800" spc="60" dirty="0">
                <a:solidFill>
                  <a:schemeClr val="tx1"/>
                </a:solidFill>
                <a:latin typeface="Calibri"/>
                <a:cs typeface="Calibri"/>
              </a:rPr>
              <a:t>problems.</a:t>
            </a:r>
            <a:endParaRPr sz="2800" dirty="0">
              <a:solidFill>
                <a:schemeClr val="tx1"/>
              </a:solidFill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11139" rIns="0" bIns="0" rtlCol="0">
            <a:spAutoFit/>
          </a:bodyPr>
          <a:lstStyle/>
          <a:p>
            <a:pPr marL="20955" algn="ctr">
              <a:lnSpc>
                <a:spcPct val="100000"/>
              </a:lnSpc>
              <a:spcBef>
                <a:spcPts val="95"/>
              </a:spcBef>
            </a:pPr>
            <a:r>
              <a:rPr sz="6700" dirty="0">
                <a:solidFill>
                  <a:srgbClr val="004F87"/>
                </a:solidFill>
              </a:rPr>
              <a:t>How</a:t>
            </a:r>
            <a:r>
              <a:rPr sz="6700" spc="-120" dirty="0">
                <a:solidFill>
                  <a:srgbClr val="004F87"/>
                </a:solidFill>
              </a:rPr>
              <a:t> </a:t>
            </a:r>
            <a:r>
              <a:rPr sz="6700" spc="100" dirty="0">
                <a:solidFill>
                  <a:srgbClr val="034F82"/>
                </a:solidFill>
              </a:rPr>
              <a:t>LOKI</a:t>
            </a:r>
            <a:r>
              <a:rPr sz="6700" spc="-265" dirty="0">
                <a:solidFill>
                  <a:srgbClr val="034F82"/>
                </a:solidFill>
              </a:rPr>
              <a:t> </a:t>
            </a:r>
            <a:r>
              <a:rPr sz="6700" dirty="0">
                <a:solidFill>
                  <a:srgbClr val="054F80"/>
                </a:solidFill>
              </a:rPr>
              <a:t>Works:</a:t>
            </a:r>
            <a:r>
              <a:rPr sz="6700" spc="85" dirty="0">
                <a:solidFill>
                  <a:srgbClr val="054F80"/>
                </a:solidFill>
              </a:rPr>
              <a:t> </a:t>
            </a:r>
            <a:r>
              <a:rPr sz="6700" spc="125" dirty="0">
                <a:solidFill>
                  <a:srgbClr val="005087"/>
                </a:solidFill>
              </a:rPr>
              <a:t>A</a:t>
            </a:r>
            <a:r>
              <a:rPr sz="6700" spc="-240" dirty="0">
                <a:solidFill>
                  <a:srgbClr val="005087"/>
                </a:solidFill>
              </a:rPr>
              <a:t> </a:t>
            </a:r>
            <a:r>
              <a:rPr sz="6700" spc="80" dirty="0">
                <a:solidFill>
                  <a:srgbClr val="004F80"/>
                </a:solidFill>
              </a:rPr>
              <a:t>Step-</a:t>
            </a:r>
            <a:r>
              <a:rPr sz="6700" spc="85" dirty="0">
                <a:solidFill>
                  <a:srgbClr val="004F80"/>
                </a:solidFill>
              </a:rPr>
              <a:t>by-</a:t>
            </a:r>
            <a:r>
              <a:rPr sz="6700" spc="90" dirty="0">
                <a:solidFill>
                  <a:srgbClr val="004F80"/>
                </a:solidFill>
              </a:rPr>
              <a:t>Step</a:t>
            </a:r>
            <a:r>
              <a:rPr sz="6700" spc="370" dirty="0">
                <a:solidFill>
                  <a:srgbClr val="004F80"/>
                </a:solidFill>
              </a:rPr>
              <a:t> </a:t>
            </a:r>
            <a:r>
              <a:rPr sz="6700" spc="150" dirty="0">
                <a:solidFill>
                  <a:srgbClr val="005082"/>
                </a:solidFill>
              </a:rPr>
              <a:t>Look</a:t>
            </a:r>
            <a:endParaRPr sz="6700" dirty="0"/>
          </a:p>
        </p:txBody>
      </p:sp>
      <p:sp>
        <p:nvSpPr>
          <p:cNvPr id="4" name="object 4"/>
          <p:cNvSpPr txBox="1"/>
          <p:nvPr/>
        </p:nvSpPr>
        <p:spPr>
          <a:xfrm>
            <a:off x="10323249" y="3800011"/>
            <a:ext cx="1493520" cy="37909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  <a:tabLst>
                <a:tab pos="417830" algn="l"/>
              </a:tabLst>
            </a:pPr>
            <a:r>
              <a:rPr sz="2300" spc="40" dirty="0">
                <a:solidFill>
                  <a:srgbClr val="FFAC2D"/>
                </a:solidFill>
                <a:latin typeface="Cambria"/>
                <a:cs typeface="Cambria"/>
              </a:rPr>
              <a:t>Ø</a:t>
            </a:r>
            <a:r>
              <a:rPr sz="2300" dirty="0">
                <a:solidFill>
                  <a:srgbClr val="FFAC2D"/>
                </a:solidFill>
                <a:latin typeface="Cambria"/>
                <a:cs typeface="Cambria"/>
              </a:rPr>
              <a:t>	</a:t>
            </a:r>
            <a:r>
              <a:rPr sz="2300" spc="-120" dirty="0">
                <a:solidFill>
                  <a:srgbClr val="111111"/>
                </a:solidFill>
                <a:latin typeface="Cambria"/>
                <a:cs typeface="Cambria"/>
              </a:rPr>
              <a:t>Firecrawl</a:t>
            </a:r>
            <a:endParaRPr sz="2300">
              <a:latin typeface="Cambria"/>
              <a:cs typeface="Cambria"/>
            </a:endParaRPr>
          </a:p>
        </p:txBody>
      </p:sp>
      <p:pic>
        <p:nvPicPr>
          <p:cNvPr id="5" name="Picture 4" descr="A diagram of a system&#10;&#10;AI-generated content may be incorrect.">
            <a:extLst>
              <a:ext uri="{FF2B5EF4-FFF2-40B4-BE49-F238E27FC236}">
                <a16:creationId xmlns:a16="http://schemas.microsoft.com/office/drawing/2014/main" id="{A38DF8EE-105F-08B0-742B-B62BA1AE7D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934" y="2759075"/>
            <a:ext cx="17246232" cy="697048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 txBox="1"/>
          <p:nvPr/>
        </p:nvSpPr>
        <p:spPr>
          <a:xfrm>
            <a:off x="4405826" y="5732543"/>
            <a:ext cx="1367155" cy="689610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R="5080" indent="431800">
              <a:lnSpc>
                <a:spcPts val="2600"/>
              </a:lnSpc>
              <a:spcBef>
                <a:spcPts val="210"/>
              </a:spcBef>
            </a:pPr>
            <a:r>
              <a:rPr sz="2200" spc="-25" dirty="0">
                <a:solidFill>
                  <a:srgbClr val="FFFFFF"/>
                </a:solidFill>
                <a:latin typeface="Calibri"/>
                <a:cs typeface="Calibri"/>
              </a:rPr>
              <a:t>Raw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Documents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844796" y="3927625"/>
            <a:ext cx="1618615" cy="3200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0"/>
              </a:spcBef>
            </a:pPr>
            <a:r>
              <a:rPr sz="1900" dirty="0">
                <a:solidFill>
                  <a:srgbClr val="FFFFFF"/>
                </a:solidFill>
                <a:latin typeface="Arial MT"/>
                <a:cs typeface="Arial MT"/>
              </a:rPr>
              <a:t>1.</a:t>
            </a:r>
            <a:r>
              <a:rPr sz="1900" spc="-1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900" spc="-20" dirty="0">
                <a:solidFill>
                  <a:srgbClr val="FFFFFF"/>
                </a:solidFill>
                <a:latin typeface="Arial MT"/>
                <a:cs typeface="Arial MT"/>
              </a:rPr>
              <a:t>Tokenisation</a:t>
            </a:r>
            <a:endParaRPr sz="1900">
              <a:latin typeface="Arial MT"/>
              <a:cs typeface="Arial M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834296" y="5097746"/>
            <a:ext cx="1663700" cy="6267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85140" marR="5080" indent="-485775">
              <a:lnSpc>
                <a:spcPct val="105800"/>
              </a:lnSpc>
            </a:pPr>
            <a:r>
              <a:rPr sz="1900" dirty="0">
                <a:solidFill>
                  <a:srgbClr val="FFFFFF"/>
                </a:solidFill>
                <a:latin typeface="Calibri"/>
                <a:cs typeface="Calibri"/>
              </a:rPr>
              <a:t>2.</a:t>
            </a:r>
            <a:r>
              <a:rPr sz="1900" spc="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spc="55" dirty="0">
                <a:solidFill>
                  <a:srgbClr val="FFFFFF"/>
                </a:solidFill>
                <a:latin typeface="Calibri"/>
                <a:cs typeface="Calibri"/>
              </a:rPr>
              <a:t>Remove</a:t>
            </a:r>
            <a:r>
              <a:rPr sz="1900" spc="1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spc="-20" dirty="0">
                <a:solidFill>
                  <a:srgbClr val="F0F0F0"/>
                </a:solidFill>
                <a:latin typeface="Calibri"/>
                <a:cs typeface="Calibri"/>
              </a:rPr>
              <a:t>Stop </a:t>
            </a:r>
            <a:r>
              <a:rPr sz="1900" spc="-10" dirty="0">
                <a:solidFill>
                  <a:srgbClr val="FFFFFF"/>
                </a:solidFill>
                <a:latin typeface="Calibri"/>
                <a:cs typeface="Calibri"/>
              </a:rPr>
              <a:t>Words</a:t>
            </a:r>
            <a:endParaRPr sz="19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999709" y="6557780"/>
            <a:ext cx="1325880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10"/>
              </a:spcBef>
            </a:pPr>
            <a:r>
              <a:rPr sz="2050" dirty="0">
                <a:solidFill>
                  <a:srgbClr val="F9F9F9"/>
                </a:solidFill>
                <a:latin typeface="Calibri"/>
                <a:cs typeface="Calibri"/>
              </a:rPr>
              <a:t>3.</a:t>
            </a:r>
            <a:r>
              <a:rPr sz="2050" spc="-85" dirty="0">
                <a:solidFill>
                  <a:srgbClr val="F9F9F9"/>
                </a:solidFill>
                <a:latin typeface="Calibri"/>
                <a:cs typeface="Calibri"/>
              </a:rPr>
              <a:t> </a:t>
            </a:r>
            <a:r>
              <a:rPr sz="2050" spc="-10" dirty="0">
                <a:solidFill>
                  <a:srgbClr val="FFFFFF"/>
                </a:solidFill>
                <a:latin typeface="Calibri"/>
                <a:cs typeface="Calibri"/>
              </a:rPr>
              <a:t>Stemming</a:t>
            </a:r>
            <a:endParaRPr sz="205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779382" y="7885619"/>
            <a:ext cx="1764664" cy="3200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0"/>
              </a:spcBef>
            </a:pPr>
            <a:r>
              <a:rPr sz="1900" dirty="0">
                <a:solidFill>
                  <a:srgbClr val="FFFFFF"/>
                </a:solidFill>
                <a:latin typeface="Calibri"/>
                <a:cs typeface="Calibri"/>
              </a:rPr>
              <a:t>4.</a:t>
            </a:r>
            <a:r>
              <a:rPr sz="190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spc="50" dirty="0">
                <a:solidFill>
                  <a:srgbClr val="FFFFFF"/>
                </a:solidFill>
                <a:latin typeface="Calibri"/>
                <a:cs typeface="Calibri"/>
              </a:rPr>
              <a:t>Normalisation</a:t>
            </a:r>
            <a:endParaRPr sz="19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4088780" y="5889607"/>
            <a:ext cx="1117600" cy="3594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</a:pP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Modeling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9594929" y="5512655"/>
            <a:ext cx="1276985" cy="103631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77800" algn="ctr">
              <a:lnSpc>
                <a:spcPts val="2620"/>
              </a:lnSpc>
              <a:spcBef>
                <a:spcPts val="90"/>
              </a:spcBef>
            </a:pPr>
            <a:r>
              <a:rPr sz="3300" spc="142" baseline="-15151" dirty="0">
                <a:solidFill>
                  <a:srgbClr val="FFFFFF"/>
                </a:solidFill>
                <a:latin typeface="Calibri"/>
                <a:cs typeface="Calibri"/>
              </a:rPr>
              <a:t>’</a:t>
            </a:r>
            <a:r>
              <a:rPr sz="1250" spc="95" dirty="0">
                <a:solidFill>
                  <a:srgbClr val="FFFFFF"/>
                </a:solidFill>
                <a:latin typeface="Calibri"/>
                <a:cs typeface="Calibri"/>
              </a:rPr>
              <a:t>£'</a:t>
            </a:r>
            <a:r>
              <a:rPr sz="3300" spc="142" baseline="-15151" dirty="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endParaRPr sz="3300" baseline="-15151">
              <a:latin typeface="Calibri"/>
              <a:cs typeface="Calibri"/>
            </a:endParaRPr>
          </a:p>
          <a:p>
            <a:pPr marR="5080" algn="ctr">
              <a:lnSpc>
                <a:spcPts val="2620"/>
              </a:lnSpc>
            </a:pP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Processed</a:t>
            </a:r>
            <a:endParaRPr sz="2200">
              <a:latin typeface="Calibri"/>
              <a:cs typeface="Calibri"/>
            </a:endParaRPr>
          </a:p>
          <a:p>
            <a:pPr marL="5715" algn="ctr">
              <a:lnSpc>
                <a:spcPct val="100000"/>
              </a:lnSpc>
              <a:spcBef>
                <a:spcPts val="440"/>
              </a:spcBef>
            </a:pPr>
            <a:r>
              <a:rPr sz="1900" spc="180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endParaRPr sz="1900">
              <a:latin typeface="Calibri"/>
              <a:cs typeface="Calibri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90735" rIns="0" bIns="0" rtlCol="0">
            <a:spAutoFit/>
          </a:bodyPr>
          <a:lstStyle/>
          <a:p>
            <a:pPr marL="27940" algn="ctr">
              <a:lnSpc>
                <a:spcPct val="100000"/>
              </a:lnSpc>
              <a:spcBef>
                <a:spcPts val="125"/>
              </a:spcBef>
            </a:pPr>
            <a:r>
              <a:rPr spc="65" dirty="0">
                <a:solidFill>
                  <a:srgbClr val="054D82"/>
                </a:solidFill>
              </a:rPr>
              <a:t>The</a:t>
            </a:r>
            <a:r>
              <a:rPr spc="-125" dirty="0">
                <a:solidFill>
                  <a:srgbClr val="054D82"/>
                </a:solidFill>
              </a:rPr>
              <a:t> </a:t>
            </a:r>
            <a:r>
              <a:rPr dirty="0">
                <a:solidFill>
                  <a:srgbClr val="015083"/>
                </a:solidFill>
              </a:rPr>
              <a:t>Brains</a:t>
            </a:r>
            <a:r>
              <a:rPr spc="65" dirty="0">
                <a:solidFill>
                  <a:srgbClr val="015083"/>
                </a:solidFill>
              </a:rPr>
              <a:t> </a:t>
            </a:r>
            <a:r>
              <a:rPr dirty="0">
                <a:solidFill>
                  <a:srgbClr val="054D80"/>
                </a:solidFill>
              </a:rPr>
              <a:t>of</a:t>
            </a:r>
            <a:r>
              <a:rPr spc="65" dirty="0">
                <a:solidFill>
                  <a:srgbClr val="054D80"/>
                </a:solidFill>
              </a:rPr>
              <a:t> </a:t>
            </a:r>
            <a:r>
              <a:rPr dirty="0">
                <a:solidFill>
                  <a:srgbClr val="034D85"/>
                </a:solidFill>
              </a:rPr>
              <a:t>LOKI:</a:t>
            </a:r>
            <a:r>
              <a:rPr spc="-80" dirty="0">
                <a:solidFill>
                  <a:srgbClr val="034D85"/>
                </a:solidFill>
              </a:rPr>
              <a:t> </a:t>
            </a:r>
            <a:r>
              <a:rPr spc="80" dirty="0">
                <a:solidFill>
                  <a:srgbClr val="004F89"/>
                </a:solidFill>
              </a:rPr>
              <a:t>A</a:t>
            </a:r>
            <a:r>
              <a:rPr spc="-240" dirty="0">
                <a:solidFill>
                  <a:srgbClr val="004F89"/>
                </a:solidFill>
              </a:rPr>
              <a:t> </a:t>
            </a:r>
            <a:r>
              <a:rPr spc="-10" dirty="0">
                <a:solidFill>
                  <a:srgbClr val="054D80"/>
                </a:solidFill>
              </a:rPr>
              <a:t>Two-</a:t>
            </a:r>
            <a:r>
              <a:rPr dirty="0">
                <a:solidFill>
                  <a:srgbClr val="054D80"/>
                </a:solidFill>
              </a:rPr>
              <a:t>Layer</a:t>
            </a:r>
            <a:r>
              <a:rPr spc="445" dirty="0">
                <a:solidFill>
                  <a:srgbClr val="054D80"/>
                </a:solidFill>
              </a:rPr>
              <a:t> </a:t>
            </a:r>
            <a:r>
              <a:rPr spc="-10" dirty="0">
                <a:solidFill>
                  <a:srgbClr val="034F82"/>
                </a:solidFill>
              </a:rPr>
              <a:t>Approach</a:t>
            </a:r>
          </a:p>
        </p:txBody>
      </p:sp>
      <p:pic>
        <p:nvPicPr>
          <p:cNvPr id="19" name="Picture 18" descr="A diagram of a computer program&#10;&#10;AI-generated content may be incorrect.">
            <a:extLst>
              <a:ext uri="{FF2B5EF4-FFF2-40B4-BE49-F238E27FC236}">
                <a16:creationId xmlns:a16="http://schemas.microsoft.com/office/drawing/2014/main" id="{F8B9B1B2-B441-D13C-CDDC-796B3A3C9E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7291" y="2182106"/>
            <a:ext cx="15752259" cy="873373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98588" rIns="0" bIns="0" rtlCol="0">
            <a:spAutoFit/>
          </a:bodyPr>
          <a:lstStyle/>
          <a:p>
            <a:pPr marL="20320" algn="ctr">
              <a:lnSpc>
                <a:spcPct val="100000"/>
              </a:lnSpc>
              <a:spcBef>
                <a:spcPts val="125"/>
              </a:spcBef>
            </a:pPr>
            <a:r>
              <a:rPr spc="90" dirty="0">
                <a:solidFill>
                  <a:srgbClr val="014D89"/>
                </a:solidFill>
              </a:rPr>
              <a:t>Finding</a:t>
            </a:r>
            <a:r>
              <a:rPr spc="215" dirty="0">
                <a:solidFill>
                  <a:srgbClr val="014D89"/>
                </a:solidFill>
              </a:rPr>
              <a:t> </a:t>
            </a:r>
            <a:r>
              <a:rPr dirty="0">
                <a:solidFill>
                  <a:srgbClr val="054D7E"/>
                </a:solidFill>
              </a:rPr>
              <a:t>the</a:t>
            </a:r>
            <a:r>
              <a:rPr spc="-175" dirty="0">
                <a:solidFill>
                  <a:srgbClr val="054D7E"/>
                </a:solidFill>
              </a:rPr>
              <a:t> </a:t>
            </a:r>
            <a:r>
              <a:rPr dirty="0">
                <a:solidFill>
                  <a:srgbClr val="034F80"/>
                </a:solidFill>
              </a:rPr>
              <a:t>Details:</a:t>
            </a:r>
            <a:r>
              <a:rPr spc="-65" dirty="0">
                <a:solidFill>
                  <a:srgbClr val="034F80"/>
                </a:solidFill>
              </a:rPr>
              <a:t> </a:t>
            </a:r>
            <a:r>
              <a:rPr dirty="0">
                <a:solidFill>
                  <a:srgbClr val="004F87"/>
                </a:solidFill>
              </a:rPr>
              <a:t>Named</a:t>
            </a:r>
            <a:r>
              <a:rPr spc="170" dirty="0">
                <a:solidFill>
                  <a:srgbClr val="004F87"/>
                </a:solidFill>
              </a:rPr>
              <a:t> </a:t>
            </a:r>
            <a:r>
              <a:rPr dirty="0">
                <a:solidFill>
                  <a:srgbClr val="014F80"/>
                </a:solidFill>
              </a:rPr>
              <a:t>Entity</a:t>
            </a:r>
            <a:r>
              <a:rPr spc="-20" dirty="0">
                <a:solidFill>
                  <a:srgbClr val="014F80"/>
                </a:solidFill>
              </a:rPr>
              <a:t> </a:t>
            </a:r>
            <a:r>
              <a:rPr spc="45" dirty="0">
                <a:solidFill>
                  <a:srgbClr val="014F80"/>
                </a:solidFill>
              </a:rPr>
              <a:t>Recognition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xfrm>
            <a:off x="1584435" y="3749675"/>
            <a:ext cx="16154400" cy="5410455"/>
          </a:xfrm>
          <a:prstGeom prst="rect">
            <a:avLst/>
          </a:prstGeom>
        </p:spPr>
        <p:txBody>
          <a:bodyPr vert="horz" wrap="square" lIns="0" tIns="68580" rIns="0" bIns="0" rtlCol="0" anchor="t">
            <a:spAutoFit/>
          </a:bodyPr>
          <a:lstStyle/>
          <a:p>
            <a:pPr marL="741045">
              <a:spcBef>
                <a:spcPts val="540"/>
              </a:spcBef>
            </a:pPr>
            <a:r>
              <a:rPr lang="en-US" b="1" spc="50" dirty="0">
                <a:solidFill>
                  <a:srgbClr val="034D7B"/>
                </a:solidFill>
              </a:rPr>
              <a:t>The Challenge:</a:t>
            </a:r>
            <a:r>
              <a:rPr spc="-135" dirty="0">
                <a:solidFill>
                  <a:srgbClr val="035797"/>
                </a:solidFill>
              </a:rPr>
              <a:t> </a:t>
            </a:r>
            <a:r>
              <a:rPr spc="-30" dirty="0"/>
              <a:t>Knowing</a:t>
            </a:r>
            <a:r>
              <a:rPr spc="35" dirty="0"/>
              <a:t> </a:t>
            </a:r>
            <a:r>
              <a:rPr spc="-20" dirty="0">
                <a:solidFill>
                  <a:srgbClr val="262626"/>
                </a:solidFill>
              </a:rPr>
              <a:t>you</a:t>
            </a:r>
            <a:r>
              <a:rPr spc="-135" dirty="0">
                <a:solidFill>
                  <a:srgbClr val="262626"/>
                </a:solidFill>
              </a:rPr>
              <a:t> </a:t>
            </a:r>
            <a:r>
              <a:rPr spc="-20" dirty="0">
                <a:solidFill>
                  <a:srgbClr val="212121"/>
                </a:solidFill>
              </a:rPr>
              <a:t>want</a:t>
            </a:r>
            <a:r>
              <a:rPr spc="20" dirty="0">
                <a:solidFill>
                  <a:srgbClr val="212121"/>
                </a:solidFill>
              </a:rPr>
              <a:t> </a:t>
            </a:r>
            <a:r>
              <a:rPr dirty="0">
                <a:solidFill>
                  <a:srgbClr val="262626"/>
                </a:solidFill>
              </a:rPr>
              <a:t>to</a:t>
            </a:r>
            <a:r>
              <a:rPr spc="-160" dirty="0">
                <a:solidFill>
                  <a:srgbClr val="262626"/>
                </a:solidFill>
              </a:rPr>
              <a:t> </a:t>
            </a:r>
            <a:r>
              <a:rPr spc="-60" dirty="0">
                <a:solidFill>
                  <a:srgbClr val="212121"/>
                </a:solidFill>
              </a:rPr>
              <a:t>"launch</a:t>
            </a:r>
            <a:r>
              <a:rPr spc="80" dirty="0">
                <a:solidFill>
                  <a:srgbClr val="212121"/>
                </a:solidFill>
              </a:rPr>
              <a:t> </a:t>
            </a:r>
            <a:r>
              <a:rPr dirty="0">
                <a:solidFill>
                  <a:srgbClr val="282828"/>
                </a:solidFill>
              </a:rPr>
              <a:t>an</a:t>
            </a:r>
            <a:r>
              <a:rPr spc="-160" dirty="0">
                <a:solidFill>
                  <a:srgbClr val="282828"/>
                </a:solidFill>
              </a:rPr>
              <a:t> </a:t>
            </a:r>
            <a:r>
              <a:rPr spc="-55" dirty="0"/>
              <a:t>app"</a:t>
            </a:r>
            <a:r>
              <a:rPr spc="-85" dirty="0"/>
              <a:t> </a:t>
            </a:r>
            <a:r>
              <a:rPr spc="-35" dirty="0">
                <a:solidFill>
                  <a:srgbClr val="232323"/>
                </a:solidFill>
              </a:rPr>
              <a:t>isn't</a:t>
            </a:r>
            <a:r>
              <a:rPr spc="20" dirty="0">
                <a:solidFill>
                  <a:srgbClr val="232323"/>
                </a:solidFill>
              </a:rPr>
              <a:t> </a:t>
            </a:r>
            <a:r>
              <a:rPr spc="-55" dirty="0"/>
              <a:t>enough. </a:t>
            </a:r>
            <a:r>
              <a:rPr spc="-165" dirty="0">
                <a:solidFill>
                  <a:srgbClr val="262626"/>
                </a:solidFill>
              </a:rPr>
              <a:t>We</a:t>
            </a:r>
            <a:r>
              <a:rPr spc="-70" dirty="0">
                <a:solidFill>
                  <a:srgbClr val="262626"/>
                </a:solidFill>
              </a:rPr>
              <a:t> </a:t>
            </a:r>
            <a:r>
              <a:rPr dirty="0">
                <a:solidFill>
                  <a:srgbClr val="212121"/>
                </a:solidFill>
              </a:rPr>
              <a:t>need</a:t>
            </a:r>
            <a:r>
              <a:rPr spc="10" dirty="0">
                <a:solidFill>
                  <a:srgbClr val="212121"/>
                </a:solidFill>
              </a:rPr>
              <a:t> </a:t>
            </a:r>
            <a:r>
              <a:rPr dirty="0"/>
              <a:t>to</a:t>
            </a:r>
            <a:r>
              <a:rPr spc="-135" dirty="0"/>
              <a:t> </a:t>
            </a:r>
            <a:r>
              <a:rPr spc="-60" dirty="0">
                <a:solidFill>
                  <a:srgbClr val="1A1A1A"/>
                </a:solidFill>
              </a:rPr>
              <a:t>know</a:t>
            </a:r>
            <a:r>
              <a:rPr spc="-95" dirty="0">
                <a:solidFill>
                  <a:srgbClr val="1A1A1A"/>
                </a:solidFill>
              </a:rPr>
              <a:t> </a:t>
            </a:r>
            <a:r>
              <a:rPr spc="-10" dirty="0">
                <a:solidFill>
                  <a:srgbClr val="232323"/>
                </a:solidFill>
              </a:rPr>
              <a:t>which</a:t>
            </a:r>
          </a:p>
          <a:p>
            <a:pPr marL="734695">
              <a:lnSpc>
                <a:spcPct val="100000"/>
              </a:lnSpc>
              <a:spcBef>
                <a:spcPts val="450"/>
              </a:spcBef>
            </a:pPr>
            <a:r>
              <a:rPr spc="-20" dirty="0">
                <a:solidFill>
                  <a:srgbClr val="1A1A1A"/>
                </a:solidFill>
              </a:rPr>
              <a:t>app.</a:t>
            </a:r>
            <a:endParaRPr dirty="0"/>
          </a:p>
          <a:p>
            <a:pPr marL="728345" marR="407670" indent="5715">
              <a:lnSpc>
                <a:spcPct val="117800"/>
              </a:lnSpc>
              <a:spcBef>
                <a:spcPts val="3060"/>
              </a:spcBef>
            </a:pPr>
            <a:r>
              <a:rPr lang="en-US" b="1" dirty="0">
                <a:solidFill>
                  <a:srgbClr val="005697"/>
                </a:solidFill>
              </a:rPr>
              <a:t>Our Solution:</a:t>
            </a:r>
            <a:r>
              <a:rPr spc="45" dirty="0">
                <a:solidFill>
                  <a:srgbClr val="054685"/>
                </a:solidFill>
              </a:rPr>
              <a:t> </a:t>
            </a:r>
            <a:r>
              <a:rPr spc="-135" dirty="0">
                <a:solidFill>
                  <a:srgbClr val="242424"/>
                </a:solidFill>
              </a:rPr>
              <a:t>We</a:t>
            </a:r>
            <a:r>
              <a:rPr spc="15" dirty="0">
                <a:solidFill>
                  <a:srgbClr val="242424"/>
                </a:solidFill>
              </a:rPr>
              <a:t> </a:t>
            </a:r>
            <a:r>
              <a:rPr spc="-10" dirty="0">
                <a:solidFill>
                  <a:srgbClr val="232323"/>
                </a:solidFill>
              </a:rPr>
              <a:t>trained</a:t>
            </a:r>
            <a:r>
              <a:rPr spc="110" dirty="0">
                <a:solidFill>
                  <a:srgbClr val="232323"/>
                </a:solidFill>
              </a:rPr>
              <a:t> </a:t>
            </a:r>
            <a:r>
              <a:rPr spc="105" dirty="0">
                <a:solidFill>
                  <a:srgbClr val="243452"/>
                </a:solidFill>
              </a:rPr>
              <a:t>a</a:t>
            </a:r>
            <a:r>
              <a:rPr spc="-114" dirty="0">
                <a:solidFill>
                  <a:srgbClr val="243452"/>
                </a:solidFill>
              </a:rPr>
              <a:t> </a:t>
            </a:r>
            <a:r>
              <a:rPr dirty="0">
                <a:solidFill>
                  <a:srgbClr val="212121"/>
                </a:solidFill>
              </a:rPr>
              <a:t>custom</a:t>
            </a:r>
            <a:r>
              <a:rPr spc="25" dirty="0">
                <a:solidFill>
                  <a:srgbClr val="212121"/>
                </a:solidFill>
              </a:rPr>
              <a:t> </a:t>
            </a:r>
            <a:r>
              <a:rPr dirty="0">
                <a:solidFill>
                  <a:srgbClr val="2A2A2A"/>
                </a:solidFill>
              </a:rPr>
              <a:t>model</a:t>
            </a:r>
            <a:r>
              <a:rPr spc="-45" dirty="0">
                <a:solidFill>
                  <a:srgbClr val="2A2A2A"/>
                </a:solidFill>
              </a:rPr>
              <a:t> </a:t>
            </a:r>
            <a:r>
              <a:rPr dirty="0">
                <a:solidFill>
                  <a:srgbClr val="232323"/>
                </a:solidFill>
              </a:rPr>
              <a:t>to</a:t>
            </a:r>
            <a:r>
              <a:rPr spc="25" dirty="0">
                <a:solidFill>
                  <a:srgbClr val="232323"/>
                </a:solidFill>
              </a:rPr>
              <a:t> </a:t>
            </a:r>
            <a:r>
              <a:rPr dirty="0">
                <a:solidFill>
                  <a:srgbClr val="212121"/>
                </a:solidFill>
              </a:rPr>
              <a:t>specifically</a:t>
            </a:r>
            <a:r>
              <a:rPr spc="210" dirty="0">
                <a:solidFill>
                  <a:srgbClr val="212121"/>
                </a:solidFill>
              </a:rPr>
              <a:t> </a:t>
            </a:r>
            <a:r>
              <a:rPr spc="-10" dirty="0">
                <a:solidFill>
                  <a:srgbClr val="313131"/>
                </a:solidFill>
              </a:rPr>
              <a:t>find</a:t>
            </a:r>
            <a:r>
              <a:rPr spc="15" dirty="0">
                <a:solidFill>
                  <a:srgbClr val="313131"/>
                </a:solidFill>
              </a:rPr>
              <a:t> </a:t>
            </a:r>
            <a:r>
              <a:rPr dirty="0">
                <a:solidFill>
                  <a:srgbClr val="2B2B2B"/>
                </a:solidFill>
              </a:rPr>
              <a:t>and</a:t>
            </a:r>
            <a:r>
              <a:rPr spc="-15" dirty="0">
                <a:solidFill>
                  <a:srgbClr val="2B2B2B"/>
                </a:solidFill>
              </a:rPr>
              <a:t> </a:t>
            </a:r>
            <a:r>
              <a:rPr spc="-10" dirty="0">
                <a:solidFill>
                  <a:srgbClr val="232323"/>
                </a:solidFill>
              </a:rPr>
              <a:t>label</a:t>
            </a:r>
            <a:r>
              <a:rPr spc="-50" dirty="0">
                <a:solidFill>
                  <a:srgbClr val="232323"/>
                </a:solidFill>
              </a:rPr>
              <a:t> </a:t>
            </a:r>
            <a:r>
              <a:rPr dirty="0">
                <a:solidFill>
                  <a:srgbClr val="232323"/>
                </a:solidFill>
              </a:rPr>
              <a:t>these</a:t>
            </a:r>
            <a:r>
              <a:rPr spc="-5" dirty="0">
                <a:solidFill>
                  <a:srgbClr val="232323"/>
                </a:solidFill>
              </a:rPr>
              <a:t> </a:t>
            </a:r>
            <a:r>
              <a:rPr dirty="0"/>
              <a:t>key</a:t>
            </a:r>
            <a:r>
              <a:rPr spc="65" dirty="0"/>
              <a:t> </a:t>
            </a:r>
            <a:r>
              <a:rPr dirty="0">
                <a:solidFill>
                  <a:srgbClr val="242424"/>
                </a:solidFill>
              </a:rPr>
              <a:t>pieces</a:t>
            </a:r>
            <a:r>
              <a:rPr spc="120" dirty="0">
                <a:solidFill>
                  <a:srgbClr val="242424"/>
                </a:solidFill>
              </a:rPr>
              <a:t> </a:t>
            </a:r>
            <a:r>
              <a:rPr spc="-25" dirty="0">
                <a:solidFill>
                  <a:srgbClr val="282828"/>
                </a:solidFill>
              </a:rPr>
              <a:t>of </a:t>
            </a:r>
            <a:r>
              <a:rPr spc="-25" dirty="0"/>
              <a:t>information</a:t>
            </a:r>
            <a:r>
              <a:rPr dirty="0"/>
              <a:t> </a:t>
            </a:r>
            <a:r>
              <a:rPr dirty="0">
                <a:solidFill>
                  <a:srgbClr val="313131"/>
                </a:solidFill>
              </a:rPr>
              <a:t>in</a:t>
            </a:r>
            <a:r>
              <a:rPr spc="-160" dirty="0">
                <a:solidFill>
                  <a:srgbClr val="313131"/>
                </a:solidFill>
              </a:rPr>
              <a:t> </a:t>
            </a:r>
            <a:r>
              <a:rPr spc="105" dirty="0">
                <a:solidFill>
                  <a:srgbClr val="2B2B2B"/>
                </a:solidFill>
              </a:rPr>
              <a:t>a</a:t>
            </a:r>
            <a:r>
              <a:rPr spc="-140" dirty="0">
                <a:solidFill>
                  <a:srgbClr val="2B2B2B"/>
                </a:solidFill>
              </a:rPr>
              <a:t> </a:t>
            </a:r>
            <a:r>
              <a:rPr spc="-10" dirty="0">
                <a:solidFill>
                  <a:srgbClr val="232323"/>
                </a:solidFill>
              </a:rPr>
              <a:t>sentence.</a:t>
            </a:r>
            <a:endParaRPr dirty="0"/>
          </a:p>
          <a:p>
            <a:pPr>
              <a:lnSpc>
                <a:spcPct val="100000"/>
              </a:lnSpc>
              <a:spcBef>
                <a:spcPts val="370"/>
              </a:spcBef>
            </a:pPr>
            <a:endParaRPr spc="-10" dirty="0">
              <a:solidFill>
                <a:srgbClr val="232323"/>
              </a:solidFill>
            </a:endParaRPr>
          </a:p>
          <a:p>
            <a:pPr marL="12700">
              <a:tabLst>
                <a:tab pos="722630" algn="l"/>
              </a:tabLst>
            </a:pPr>
            <a:r>
              <a:rPr lang="en-US" b="1" spc="85" dirty="0">
                <a:solidFill>
                  <a:srgbClr val="005697"/>
                </a:solidFill>
              </a:rPr>
              <a:t>         How it Works:</a:t>
            </a:r>
            <a:r>
              <a:rPr spc="85" dirty="0">
                <a:solidFill>
                  <a:srgbClr val="05498A"/>
                </a:solidFill>
              </a:rPr>
              <a:t> </a:t>
            </a:r>
            <a:r>
              <a:rPr dirty="0">
                <a:solidFill>
                  <a:srgbClr val="282828"/>
                </a:solidFill>
              </a:rPr>
              <a:t>The</a:t>
            </a:r>
            <a:r>
              <a:rPr spc="45" dirty="0">
                <a:solidFill>
                  <a:srgbClr val="282828"/>
                </a:solidFill>
              </a:rPr>
              <a:t> </a:t>
            </a:r>
            <a:r>
              <a:rPr dirty="0">
                <a:solidFill>
                  <a:srgbClr val="1C1C1C"/>
                </a:solidFill>
              </a:rPr>
              <a:t>model</a:t>
            </a:r>
            <a:r>
              <a:rPr spc="-15" dirty="0">
                <a:solidFill>
                  <a:srgbClr val="1C1C1C"/>
                </a:solidFill>
              </a:rPr>
              <a:t> </a:t>
            </a:r>
            <a:r>
              <a:rPr dirty="0">
                <a:solidFill>
                  <a:srgbClr val="2A2A2A"/>
                </a:solidFill>
              </a:rPr>
              <a:t>looks</a:t>
            </a:r>
            <a:r>
              <a:rPr spc="215" dirty="0">
                <a:solidFill>
                  <a:srgbClr val="2A2A2A"/>
                </a:solidFill>
              </a:rPr>
              <a:t> </a:t>
            </a:r>
            <a:r>
              <a:rPr spc="70" dirty="0"/>
              <a:t>at</a:t>
            </a:r>
            <a:r>
              <a:rPr spc="45" dirty="0"/>
              <a:t> </a:t>
            </a:r>
            <a:r>
              <a:rPr dirty="0">
                <a:solidFill>
                  <a:srgbClr val="1C1C1C"/>
                </a:solidFill>
              </a:rPr>
              <a:t>more</a:t>
            </a:r>
            <a:r>
              <a:rPr spc="105" dirty="0">
                <a:solidFill>
                  <a:srgbClr val="1C1C1C"/>
                </a:solidFill>
              </a:rPr>
              <a:t> </a:t>
            </a:r>
            <a:r>
              <a:rPr dirty="0">
                <a:solidFill>
                  <a:srgbClr val="282828"/>
                </a:solidFill>
              </a:rPr>
              <a:t>than</a:t>
            </a:r>
            <a:r>
              <a:rPr spc="-10" dirty="0">
                <a:solidFill>
                  <a:srgbClr val="282828"/>
                </a:solidFill>
              </a:rPr>
              <a:t> </a:t>
            </a:r>
            <a:r>
              <a:rPr dirty="0">
                <a:solidFill>
                  <a:srgbClr val="212121"/>
                </a:solidFill>
              </a:rPr>
              <a:t>just</a:t>
            </a:r>
            <a:r>
              <a:rPr spc="200" dirty="0">
                <a:solidFill>
                  <a:srgbClr val="212121"/>
                </a:solidFill>
              </a:rPr>
              <a:t> </a:t>
            </a:r>
            <a:r>
              <a:rPr dirty="0"/>
              <a:t>the</a:t>
            </a:r>
            <a:r>
              <a:rPr spc="55" dirty="0"/>
              <a:t> </a:t>
            </a:r>
            <a:r>
              <a:rPr dirty="0">
                <a:solidFill>
                  <a:srgbClr val="232323"/>
                </a:solidFill>
              </a:rPr>
              <a:t>words;</a:t>
            </a:r>
            <a:r>
              <a:rPr spc="120" dirty="0">
                <a:solidFill>
                  <a:srgbClr val="232323"/>
                </a:solidFill>
              </a:rPr>
              <a:t> </a:t>
            </a:r>
            <a:r>
              <a:rPr dirty="0"/>
              <a:t>it</a:t>
            </a:r>
            <a:r>
              <a:rPr spc="204" dirty="0"/>
              <a:t> </a:t>
            </a:r>
            <a:r>
              <a:rPr spc="-10" dirty="0">
                <a:solidFill>
                  <a:srgbClr val="232323"/>
                </a:solidFill>
              </a:rPr>
              <a:t>considers:</a:t>
            </a:r>
            <a:endParaRPr dirty="0"/>
          </a:p>
          <a:p>
            <a:pPr marL="1283970" indent="-404495">
              <a:lnSpc>
                <a:spcPct val="100000"/>
              </a:lnSpc>
              <a:spcBef>
                <a:spcPts val="2455"/>
              </a:spcBef>
              <a:buClr>
                <a:srgbClr val="2A2A2A"/>
              </a:buClr>
              <a:buChar char="•"/>
              <a:tabLst>
                <a:tab pos="1283970" algn="l"/>
              </a:tabLst>
            </a:pPr>
            <a:r>
              <a:rPr b="1" dirty="0">
                <a:solidFill>
                  <a:srgbClr val="004D83"/>
                </a:solidFill>
              </a:rPr>
              <a:t>Word</a:t>
            </a:r>
            <a:r>
              <a:rPr b="1" spc="50" dirty="0">
                <a:solidFill>
                  <a:srgbClr val="004D83"/>
                </a:solidFill>
              </a:rPr>
              <a:t> </a:t>
            </a:r>
            <a:r>
              <a:rPr b="1" spc="105" dirty="0">
                <a:solidFill>
                  <a:srgbClr val="1A5069"/>
                </a:solidFill>
              </a:rPr>
              <a:t>Shape:</a:t>
            </a:r>
            <a:r>
              <a:rPr spc="35" dirty="0">
                <a:solidFill>
                  <a:srgbClr val="1A5069"/>
                </a:solidFill>
              </a:rPr>
              <a:t> </a:t>
            </a:r>
            <a:r>
              <a:rPr spc="65" dirty="0">
                <a:solidFill>
                  <a:srgbClr val="232323"/>
                </a:solidFill>
              </a:rPr>
              <a:t>Is</a:t>
            </a:r>
            <a:r>
              <a:rPr spc="5" dirty="0">
                <a:solidFill>
                  <a:srgbClr val="232323"/>
                </a:solidFill>
              </a:rPr>
              <a:t> </a:t>
            </a:r>
            <a:r>
              <a:rPr dirty="0">
                <a:solidFill>
                  <a:srgbClr val="181818"/>
                </a:solidFill>
              </a:rPr>
              <a:t>it</a:t>
            </a:r>
            <a:r>
              <a:rPr spc="105" dirty="0">
                <a:solidFill>
                  <a:srgbClr val="181818"/>
                </a:solidFill>
              </a:rPr>
              <a:t> </a:t>
            </a:r>
            <a:r>
              <a:rPr dirty="0">
                <a:solidFill>
                  <a:srgbClr val="232323"/>
                </a:solidFill>
              </a:rPr>
              <a:t>capitalized</a:t>
            </a:r>
            <a:r>
              <a:rPr spc="70" dirty="0">
                <a:solidFill>
                  <a:srgbClr val="232323"/>
                </a:solidFill>
              </a:rPr>
              <a:t> </a:t>
            </a:r>
            <a:r>
              <a:rPr spc="-50" dirty="0">
                <a:solidFill>
                  <a:srgbClr val="282828"/>
                </a:solidFill>
              </a:rPr>
              <a:t>like</a:t>
            </a:r>
            <a:r>
              <a:rPr spc="10" dirty="0">
                <a:solidFill>
                  <a:srgbClr val="282828"/>
                </a:solidFill>
              </a:rPr>
              <a:t> </a:t>
            </a:r>
            <a:r>
              <a:rPr dirty="0">
                <a:solidFill>
                  <a:srgbClr val="232323"/>
                </a:solidFill>
              </a:rPr>
              <a:t>"Notepad‘</a:t>
            </a:r>
            <a:r>
              <a:rPr spc="345" dirty="0">
                <a:solidFill>
                  <a:srgbClr val="232323"/>
                </a:solidFill>
              </a:rPr>
              <a:t> </a:t>
            </a:r>
            <a:r>
              <a:rPr dirty="0">
                <a:solidFill>
                  <a:srgbClr val="212121"/>
                </a:solidFill>
              </a:rPr>
              <a:t>or</a:t>
            </a:r>
            <a:r>
              <a:rPr spc="170" dirty="0">
                <a:solidFill>
                  <a:srgbClr val="212121"/>
                </a:solidFill>
              </a:rPr>
              <a:t> </a:t>
            </a:r>
            <a:r>
              <a:rPr dirty="0">
                <a:solidFill>
                  <a:srgbClr val="1C1C1C"/>
                </a:solidFill>
              </a:rPr>
              <a:t>does</a:t>
            </a:r>
            <a:r>
              <a:rPr spc="170" dirty="0">
                <a:solidFill>
                  <a:srgbClr val="1C1C1C"/>
                </a:solidFill>
              </a:rPr>
              <a:t> </a:t>
            </a:r>
            <a:r>
              <a:rPr dirty="0">
                <a:solidFill>
                  <a:srgbClr val="282828"/>
                </a:solidFill>
              </a:rPr>
              <a:t>it</a:t>
            </a:r>
            <a:r>
              <a:rPr spc="105" dirty="0">
                <a:solidFill>
                  <a:srgbClr val="282828"/>
                </a:solidFill>
              </a:rPr>
              <a:t> </a:t>
            </a:r>
            <a:r>
              <a:rPr dirty="0">
                <a:solidFill>
                  <a:srgbClr val="262626"/>
                </a:solidFill>
              </a:rPr>
              <a:t>contain</a:t>
            </a:r>
            <a:r>
              <a:rPr spc="5" dirty="0">
                <a:solidFill>
                  <a:srgbClr val="262626"/>
                </a:solidFill>
              </a:rPr>
              <a:t> </a:t>
            </a:r>
            <a:r>
              <a:rPr spc="-10" dirty="0">
                <a:solidFill>
                  <a:srgbClr val="111111"/>
                </a:solidFill>
              </a:rPr>
              <a:t>numbers*</a:t>
            </a:r>
            <a:endParaRPr dirty="0"/>
          </a:p>
          <a:p>
            <a:pPr marL="1287145" indent="-407670">
              <a:lnSpc>
                <a:spcPct val="100000"/>
              </a:lnSpc>
              <a:spcBef>
                <a:spcPts val="1880"/>
              </a:spcBef>
              <a:buClr>
                <a:srgbClr val="2F2F2F"/>
              </a:buClr>
              <a:buChar char="•"/>
              <a:tabLst>
                <a:tab pos="1287145" algn="l"/>
              </a:tabLst>
            </a:pPr>
            <a:r>
              <a:rPr b="1" spc="70" dirty="0">
                <a:solidFill>
                  <a:srgbClr val="005791"/>
                </a:solidFill>
              </a:rPr>
              <a:t>Grammar:</a:t>
            </a:r>
            <a:r>
              <a:rPr spc="100" dirty="0">
                <a:solidFill>
                  <a:srgbClr val="005791"/>
                </a:solidFill>
              </a:rPr>
              <a:t> </a:t>
            </a:r>
            <a:r>
              <a:rPr spc="65" dirty="0"/>
              <a:t>Is</a:t>
            </a:r>
            <a:r>
              <a:rPr spc="-25" dirty="0"/>
              <a:t> </a:t>
            </a:r>
            <a:r>
              <a:rPr dirty="0">
                <a:solidFill>
                  <a:srgbClr val="282828"/>
                </a:solidFill>
              </a:rPr>
              <a:t>it</a:t>
            </a:r>
            <a:r>
              <a:rPr spc="75" dirty="0">
                <a:solidFill>
                  <a:srgbClr val="282828"/>
                </a:solidFill>
              </a:rPr>
              <a:t> </a:t>
            </a:r>
            <a:r>
              <a:rPr spc="105" dirty="0">
                <a:solidFill>
                  <a:srgbClr val="282828"/>
                </a:solidFill>
              </a:rPr>
              <a:t>a</a:t>
            </a:r>
            <a:r>
              <a:rPr spc="-70" dirty="0">
                <a:solidFill>
                  <a:srgbClr val="282828"/>
                </a:solidFill>
              </a:rPr>
              <a:t> </a:t>
            </a:r>
            <a:r>
              <a:rPr dirty="0">
                <a:solidFill>
                  <a:srgbClr val="282828"/>
                </a:solidFill>
              </a:rPr>
              <a:t>noun</a:t>
            </a:r>
            <a:r>
              <a:rPr spc="55" dirty="0">
                <a:solidFill>
                  <a:srgbClr val="282828"/>
                </a:solidFill>
              </a:rPr>
              <a:t> </a:t>
            </a:r>
            <a:r>
              <a:rPr dirty="0">
                <a:solidFill>
                  <a:srgbClr val="2A2A2A"/>
                </a:solidFill>
              </a:rPr>
              <a:t>or</a:t>
            </a:r>
            <a:r>
              <a:rPr spc="135" dirty="0">
                <a:solidFill>
                  <a:srgbClr val="2A2A2A"/>
                </a:solidFill>
              </a:rPr>
              <a:t> </a:t>
            </a:r>
            <a:r>
              <a:rPr spc="105" dirty="0">
                <a:solidFill>
                  <a:srgbClr val="2A2A2A"/>
                </a:solidFill>
              </a:rPr>
              <a:t>a</a:t>
            </a:r>
            <a:r>
              <a:rPr spc="5" dirty="0">
                <a:solidFill>
                  <a:srgbClr val="2A2A2A"/>
                </a:solidFill>
              </a:rPr>
              <a:t> </a:t>
            </a:r>
            <a:r>
              <a:rPr spc="-10" dirty="0">
                <a:solidFill>
                  <a:srgbClr val="1D1D1D"/>
                </a:solidFill>
              </a:rPr>
              <a:t>verb‘?</a:t>
            </a:r>
            <a:endParaRPr dirty="0"/>
          </a:p>
          <a:p>
            <a:pPr marL="1278890" indent="-399415">
              <a:lnSpc>
                <a:spcPct val="100000"/>
              </a:lnSpc>
              <a:spcBef>
                <a:spcPts val="1760"/>
              </a:spcBef>
              <a:buClr>
                <a:srgbClr val="1F1F1F"/>
              </a:buClr>
              <a:buChar char="•"/>
              <a:tabLst>
                <a:tab pos="1278890" algn="l"/>
              </a:tabLst>
            </a:pPr>
            <a:r>
              <a:rPr b="1" spc="100" dirty="0">
                <a:solidFill>
                  <a:srgbClr val="0A4985"/>
                </a:solidFill>
              </a:rPr>
              <a:t>Context:</a:t>
            </a:r>
            <a:r>
              <a:rPr spc="114" dirty="0">
                <a:solidFill>
                  <a:srgbClr val="0A4985"/>
                </a:solidFill>
              </a:rPr>
              <a:t> </a:t>
            </a:r>
            <a:r>
              <a:rPr dirty="0"/>
              <a:t>What</a:t>
            </a:r>
            <a:r>
              <a:rPr spc="185" dirty="0"/>
              <a:t> </a:t>
            </a:r>
            <a:r>
              <a:rPr dirty="0">
                <a:solidFill>
                  <a:srgbClr val="2A2A2A"/>
                </a:solidFill>
              </a:rPr>
              <a:t>are</a:t>
            </a:r>
            <a:r>
              <a:rPr spc="65" dirty="0">
                <a:solidFill>
                  <a:srgbClr val="2A2A2A"/>
                </a:solidFill>
              </a:rPr>
              <a:t> </a:t>
            </a:r>
            <a:r>
              <a:rPr dirty="0"/>
              <a:t>the</a:t>
            </a:r>
            <a:r>
              <a:rPr spc="55" dirty="0"/>
              <a:t> </a:t>
            </a:r>
            <a:r>
              <a:rPr dirty="0">
                <a:solidFill>
                  <a:srgbClr val="212121"/>
                </a:solidFill>
              </a:rPr>
              <a:t>words</a:t>
            </a:r>
            <a:r>
              <a:rPr spc="110" dirty="0">
                <a:solidFill>
                  <a:srgbClr val="212121"/>
                </a:solidFill>
              </a:rPr>
              <a:t> </a:t>
            </a:r>
            <a:r>
              <a:rPr dirty="0">
                <a:solidFill>
                  <a:srgbClr val="1C1C1C"/>
                </a:solidFill>
              </a:rPr>
              <a:t>next</a:t>
            </a:r>
            <a:r>
              <a:rPr spc="130" dirty="0">
                <a:solidFill>
                  <a:srgbClr val="1C1C1C"/>
                </a:solidFill>
              </a:rPr>
              <a:t> </a:t>
            </a:r>
            <a:r>
              <a:rPr dirty="0">
                <a:solidFill>
                  <a:srgbClr val="1C1C1C"/>
                </a:solidFill>
              </a:rPr>
              <a:t>to</a:t>
            </a:r>
            <a:r>
              <a:rPr spc="75" dirty="0">
                <a:solidFill>
                  <a:srgbClr val="1C1C1C"/>
                </a:solidFill>
              </a:rPr>
              <a:t> </a:t>
            </a:r>
            <a:r>
              <a:rPr spc="-175" dirty="0">
                <a:solidFill>
                  <a:srgbClr val="1D1D1D"/>
                </a:solidFill>
              </a:rPr>
              <a:t>it‘?</a:t>
            </a:r>
            <a:r>
              <a:rPr spc="-30" dirty="0">
                <a:solidFill>
                  <a:srgbClr val="1D1D1D"/>
                </a:solidFill>
              </a:rPr>
              <a:t> </a:t>
            </a:r>
            <a:r>
              <a:rPr spc="-25" dirty="0">
                <a:solidFill>
                  <a:srgbClr val="282828"/>
                </a:solidFill>
              </a:rPr>
              <a:t>(e.g.,</a:t>
            </a:r>
            <a:r>
              <a:rPr spc="100" dirty="0">
                <a:solidFill>
                  <a:srgbClr val="282828"/>
                </a:solidFill>
              </a:rPr>
              <a:t> </a:t>
            </a:r>
            <a:r>
              <a:rPr dirty="0"/>
              <a:t>the</a:t>
            </a:r>
            <a:r>
              <a:rPr spc="55" dirty="0"/>
              <a:t> </a:t>
            </a:r>
            <a:r>
              <a:rPr dirty="0">
                <a:solidFill>
                  <a:srgbClr val="212121"/>
                </a:solidFill>
              </a:rPr>
              <a:t>word</a:t>
            </a:r>
            <a:r>
              <a:rPr spc="105" dirty="0">
                <a:solidFill>
                  <a:srgbClr val="212121"/>
                </a:solidFill>
              </a:rPr>
              <a:t> </a:t>
            </a:r>
            <a:r>
              <a:rPr spc="-120" dirty="0"/>
              <a:t>”launch"</a:t>
            </a:r>
            <a:r>
              <a:rPr spc="45" dirty="0"/>
              <a:t> </a:t>
            </a:r>
            <a:r>
              <a:rPr dirty="0">
                <a:solidFill>
                  <a:srgbClr val="212121"/>
                </a:solidFill>
              </a:rPr>
              <a:t>is</a:t>
            </a:r>
            <a:r>
              <a:rPr spc="350" dirty="0">
                <a:solidFill>
                  <a:srgbClr val="212121"/>
                </a:solidFill>
              </a:rPr>
              <a:t> </a:t>
            </a:r>
            <a:r>
              <a:rPr dirty="0">
                <a:solidFill>
                  <a:srgbClr val="212121"/>
                </a:solidFill>
              </a:rPr>
              <a:t>often</a:t>
            </a:r>
            <a:r>
              <a:rPr spc="-30" dirty="0">
                <a:solidFill>
                  <a:srgbClr val="212121"/>
                </a:solidFill>
              </a:rPr>
              <a:t> </a:t>
            </a:r>
            <a:r>
              <a:rPr dirty="0">
                <a:solidFill>
                  <a:srgbClr val="181818"/>
                </a:solidFill>
              </a:rPr>
              <a:t>followed</a:t>
            </a:r>
            <a:r>
              <a:rPr spc="40" dirty="0">
                <a:solidFill>
                  <a:srgbClr val="181818"/>
                </a:solidFill>
              </a:rPr>
              <a:t> </a:t>
            </a:r>
            <a:r>
              <a:rPr dirty="0"/>
              <a:t>by</a:t>
            </a:r>
            <a:r>
              <a:rPr spc="120" dirty="0"/>
              <a:t> </a:t>
            </a:r>
            <a:r>
              <a:rPr dirty="0">
                <a:solidFill>
                  <a:srgbClr val="2A2A2A"/>
                </a:solidFill>
              </a:rPr>
              <a:t>an </a:t>
            </a:r>
            <a:r>
              <a:rPr dirty="0">
                <a:solidFill>
                  <a:srgbClr val="212121"/>
                </a:solidFill>
              </a:rPr>
              <a:t>app</a:t>
            </a:r>
            <a:r>
              <a:rPr spc="15" dirty="0">
                <a:solidFill>
                  <a:srgbClr val="212121"/>
                </a:solidFill>
              </a:rPr>
              <a:t> </a:t>
            </a:r>
            <a:r>
              <a:rPr spc="-10" dirty="0">
                <a:solidFill>
                  <a:srgbClr val="212121"/>
                </a:solidFill>
              </a:rPr>
              <a:t>name).</a:t>
            </a:r>
            <a:endParaRPr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902011" y="518043"/>
            <a:ext cx="17519248" cy="106247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20320" algn="ctr">
              <a:lnSpc>
                <a:spcPct val="100000"/>
              </a:lnSpc>
              <a:spcBef>
                <a:spcPts val="125"/>
              </a:spcBef>
            </a:pPr>
            <a:r>
              <a:rPr lang="en-US" spc="110">
                <a:solidFill>
                  <a:srgbClr val="00508C"/>
                </a:solidFill>
              </a:rPr>
              <a:t>HowWell</a:t>
            </a:r>
            <a:r>
              <a:rPr lang="en-US" spc="-240">
                <a:solidFill>
                  <a:srgbClr val="00508C"/>
                </a:solidFill>
              </a:rPr>
              <a:t> </a:t>
            </a:r>
            <a:r>
              <a:rPr lang="en-US" spc="65">
                <a:solidFill>
                  <a:srgbClr val="005482"/>
                </a:solidFill>
              </a:rPr>
              <a:t>Does</a:t>
            </a:r>
            <a:r>
              <a:rPr lang="en-US" spc="-204">
                <a:solidFill>
                  <a:srgbClr val="005482"/>
                </a:solidFill>
              </a:rPr>
              <a:t> </a:t>
            </a:r>
            <a:r>
              <a:rPr lang="en-US">
                <a:solidFill>
                  <a:srgbClr val="074D80"/>
                </a:solidFill>
              </a:rPr>
              <a:t>It</a:t>
            </a:r>
            <a:r>
              <a:rPr lang="en-US" spc="-260">
                <a:solidFill>
                  <a:srgbClr val="074D80"/>
                </a:solidFill>
              </a:rPr>
              <a:t> </a:t>
            </a:r>
            <a:r>
              <a:rPr lang="en-US" spc="-130">
                <a:solidFill>
                  <a:srgbClr val="005080"/>
                </a:solidFill>
              </a:rPr>
              <a:t>Work?</a:t>
            </a:r>
            <a:r>
              <a:rPr lang="en-US" spc="-200">
                <a:solidFill>
                  <a:srgbClr val="005080"/>
                </a:solidFill>
              </a:rPr>
              <a:t> </a:t>
            </a:r>
            <a:r>
              <a:rPr lang="en-US">
                <a:solidFill>
                  <a:srgbClr val="004F89"/>
                </a:solidFill>
              </a:rPr>
              <a:t>Performance</a:t>
            </a:r>
            <a:r>
              <a:rPr lang="en-US" spc="495">
                <a:solidFill>
                  <a:srgbClr val="004F89"/>
                </a:solidFill>
              </a:rPr>
              <a:t> </a:t>
            </a:r>
            <a:r>
              <a:rPr lang="en-US" spc="-285">
                <a:solidFill>
                  <a:srgbClr val="004F89"/>
                </a:solidFill>
              </a:rPr>
              <a:t>&amp;</a:t>
            </a:r>
            <a:r>
              <a:rPr lang="en-US" spc="-90">
                <a:solidFill>
                  <a:srgbClr val="004F89"/>
                </a:solidFill>
              </a:rPr>
              <a:t> </a:t>
            </a:r>
            <a:r>
              <a:rPr lang="en-US" spc="-10">
                <a:solidFill>
                  <a:srgbClr val="004F8E"/>
                </a:solidFill>
              </a:rPr>
              <a:t>Results</a:t>
            </a:r>
            <a:endParaRPr lang="en-US" spc="-10" dirty="0">
              <a:solidFill>
                <a:srgbClr val="004F8E"/>
              </a:solidFill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366770" y="2642858"/>
            <a:ext cx="4504690" cy="6343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0"/>
              </a:spcBef>
            </a:pPr>
            <a:r>
              <a:rPr sz="4000" b="1" spc="-125" dirty="0">
                <a:solidFill>
                  <a:srgbClr val="035487"/>
                </a:solidFill>
                <a:latin typeface="Cambria"/>
                <a:cs typeface="Cambria"/>
              </a:rPr>
              <a:t>NER</a:t>
            </a:r>
            <a:r>
              <a:rPr sz="4000" b="1" spc="-95" dirty="0">
                <a:solidFill>
                  <a:srgbClr val="035487"/>
                </a:solidFill>
                <a:latin typeface="Cambria"/>
                <a:cs typeface="Cambria"/>
              </a:rPr>
              <a:t> </a:t>
            </a:r>
            <a:r>
              <a:rPr sz="4000" b="1" spc="-110" dirty="0">
                <a:solidFill>
                  <a:srgbClr val="0A5480"/>
                </a:solidFill>
                <a:latin typeface="Cambria"/>
                <a:cs typeface="Cambria"/>
              </a:rPr>
              <a:t>Model</a:t>
            </a:r>
            <a:r>
              <a:rPr sz="4000" b="1" spc="-90" dirty="0">
                <a:solidFill>
                  <a:srgbClr val="0A5480"/>
                </a:solidFill>
                <a:latin typeface="Cambria"/>
                <a:cs typeface="Cambria"/>
              </a:rPr>
              <a:t> </a:t>
            </a:r>
            <a:r>
              <a:rPr sz="4000" b="1" spc="-150" dirty="0">
                <a:solidFill>
                  <a:srgbClr val="004F87"/>
                </a:solidFill>
                <a:latin typeface="Cambria"/>
                <a:cs typeface="Cambria"/>
              </a:rPr>
              <a:t>Accuracy</a:t>
            </a:r>
            <a:endParaRPr sz="4000" dirty="0">
              <a:latin typeface="Cambria"/>
              <a:cs typeface="Cambri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279650" y="3521075"/>
            <a:ext cx="6678930" cy="398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450" i="1" spc="90" dirty="0">
                <a:solidFill>
                  <a:srgbClr val="1A1A1A"/>
                </a:solidFill>
                <a:latin typeface="Cambria"/>
                <a:cs typeface="Cambria"/>
              </a:rPr>
              <a:t>Weighted</a:t>
            </a:r>
            <a:r>
              <a:rPr sz="2450" i="1" spc="210" dirty="0">
                <a:solidFill>
                  <a:srgbClr val="1A1A1A"/>
                </a:solidFill>
                <a:latin typeface="Cambria"/>
                <a:cs typeface="Cambria"/>
              </a:rPr>
              <a:t> </a:t>
            </a:r>
            <a:r>
              <a:rPr sz="2450" i="1" spc="145" dirty="0">
                <a:solidFill>
                  <a:srgbClr val="1F1F1F"/>
                </a:solidFill>
                <a:latin typeface="Cambria"/>
                <a:cs typeface="Cambria"/>
              </a:rPr>
              <a:t>FI-</a:t>
            </a:r>
            <a:r>
              <a:rPr sz="2450" i="1" spc="175" dirty="0">
                <a:solidFill>
                  <a:srgbClr val="1F1F1F"/>
                </a:solidFill>
                <a:latin typeface="Cambria"/>
                <a:cs typeface="Cambria"/>
              </a:rPr>
              <a:t>Score</a:t>
            </a:r>
            <a:r>
              <a:rPr sz="2450" i="1" spc="265" dirty="0">
                <a:solidFill>
                  <a:srgbClr val="1F1F1F"/>
                </a:solidFill>
                <a:latin typeface="Cambria"/>
                <a:cs typeface="Cambria"/>
              </a:rPr>
              <a:t> </a:t>
            </a:r>
            <a:r>
              <a:rPr sz="2450" i="1" dirty="0">
                <a:solidFill>
                  <a:srgbClr val="262626"/>
                </a:solidFill>
                <a:latin typeface="Cambria"/>
                <a:cs typeface="Cambria"/>
              </a:rPr>
              <a:t>of</a:t>
            </a:r>
            <a:r>
              <a:rPr sz="2450" i="1" spc="440" dirty="0">
                <a:solidFill>
                  <a:srgbClr val="262626"/>
                </a:solidFill>
                <a:latin typeface="Cambria"/>
                <a:cs typeface="Cambria"/>
              </a:rPr>
              <a:t> </a:t>
            </a:r>
            <a:r>
              <a:rPr lang="en-IN" sz="2450" b="1" i="1" spc="155" dirty="0">
                <a:solidFill>
                  <a:srgbClr val="1A1A1A"/>
                </a:solidFill>
                <a:latin typeface="Cambria"/>
                <a:cs typeface="Cambria"/>
              </a:rPr>
              <a:t>0.9977</a:t>
            </a:r>
            <a:r>
              <a:rPr sz="2450" i="1" spc="145" dirty="0">
                <a:solidFill>
                  <a:srgbClr val="1A1A1A"/>
                </a:solidFill>
                <a:latin typeface="Cambria"/>
                <a:cs typeface="Cambria"/>
              </a:rPr>
              <a:t> </a:t>
            </a:r>
            <a:r>
              <a:rPr sz="2450" i="1" spc="185" dirty="0">
                <a:solidFill>
                  <a:srgbClr val="242424"/>
                </a:solidFill>
                <a:latin typeface="Cambria"/>
                <a:cs typeface="Cambria"/>
              </a:rPr>
              <a:t>on</a:t>
            </a:r>
            <a:r>
              <a:rPr sz="2450" i="1" spc="25" dirty="0">
                <a:solidFill>
                  <a:srgbClr val="242424"/>
                </a:solidFill>
                <a:latin typeface="Cambria"/>
                <a:cs typeface="Cambria"/>
              </a:rPr>
              <a:t> </a:t>
            </a:r>
            <a:r>
              <a:rPr sz="2450" i="1" dirty="0">
                <a:solidFill>
                  <a:srgbClr val="242424"/>
                </a:solidFill>
                <a:latin typeface="Cambria"/>
                <a:cs typeface="Cambria"/>
              </a:rPr>
              <a:t>our</a:t>
            </a:r>
            <a:r>
              <a:rPr sz="2450" i="1" spc="175" dirty="0">
                <a:solidFill>
                  <a:srgbClr val="242424"/>
                </a:solidFill>
                <a:latin typeface="Cambria"/>
                <a:cs typeface="Cambria"/>
              </a:rPr>
              <a:t> </a:t>
            </a:r>
            <a:r>
              <a:rPr sz="2450" i="1" spc="145" dirty="0">
                <a:solidFill>
                  <a:srgbClr val="1A1A1A"/>
                </a:solidFill>
                <a:latin typeface="Cambria"/>
                <a:cs typeface="Cambria"/>
              </a:rPr>
              <a:t>test</a:t>
            </a:r>
            <a:r>
              <a:rPr sz="2450" i="1" spc="245" dirty="0">
                <a:solidFill>
                  <a:srgbClr val="1A1A1A"/>
                </a:solidFill>
                <a:latin typeface="Cambria"/>
                <a:cs typeface="Cambria"/>
              </a:rPr>
              <a:t> </a:t>
            </a:r>
            <a:r>
              <a:rPr sz="2450" i="1" spc="85" dirty="0">
                <a:solidFill>
                  <a:srgbClr val="212121"/>
                </a:solidFill>
                <a:latin typeface="Cambria"/>
                <a:cs typeface="Cambria"/>
              </a:rPr>
              <a:t>data.</a:t>
            </a:r>
            <a:endParaRPr sz="2450" dirty="0">
              <a:latin typeface="Cambria"/>
              <a:cs typeface="Cambri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2454799" y="2642858"/>
            <a:ext cx="5966460" cy="8148449"/>
          </a:xfrm>
          <a:prstGeom prst="rect">
            <a:avLst/>
          </a:prstGeom>
        </p:spPr>
        <p:txBody>
          <a:bodyPr vert="horz" wrap="square" lIns="0" tIns="15240" rIns="0" bIns="0" rtlCol="0" anchor="t">
            <a:spAutoFit/>
          </a:bodyPr>
          <a:lstStyle/>
          <a:p>
            <a:pPr marL="12700">
              <a:spcBef>
                <a:spcPts val="120"/>
              </a:spcBef>
            </a:pPr>
            <a:r>
              <a:rPr lang="en-US" sz="4100" b="1" spc="-195" dirty="0">
                <a:solidFill>
                  <a:srgbClr val="075482"/>
                </a:solidFill>
                <a:latin typeface="Cambria"/>
                <a:cs typeface="Cambria"/>
              </a:rPr>
              <a:t>End-to-End Pipeline</a:t>
            </a:r>
            <a:r>
              <a:rPr sz="4100" b="1" spc="25" dirty="0">
                <a:solidFill>
                  <a:srgbClr val="075482"/>
                </a:solidFill>
                <a:latin typeface="Cambria"/>
                <a:cs typeface="Cambria"/>
              </a:rPr>
              <a:t> </a:t>
            </a:r>
            <a:r>
              <a:rPr sz="4100" b="1" spc="-10" dirty="0">
                <a:solidFill>
                  <a:srgbClr val="115B93"/>
                </a:solidFill>
                <a:latin typeface="Cambria"/>
                <a:cs typeface="Cambria"/>
              </a:rPr>
              <a:t>Tests</a:t>
            </a:r>
            <a:endParaRPr lang="en-US" sz="2200" b="1" dirty="0">
              <a:solidFill>
                <a:srgbClr val="212121"/>
              </a:solidFill>
              <a:latin typeface="+mn-lt"/>
              <a:cs typeface="Arial"/>
            </a:endParaRPr>
          </a:p>
          <a:p>
            <a:pPr marL="436245" marR="303530" indent="-5715">
              <a:lnSpc>
                <a:spcPts val="3590"/>
              </a:lnSpc>
              <a:spcBef>
                <a:spcPts val="2835"/>
              </a:spcBef>
            </a:pPr>
            <a:r>
              <a:rPr lang="en-US" sz="2200" b="1" dirty="0">
                <a:solidFill>
                  <a:srgbClr val="262626"/>
                </a:solidFill>
                <a:latin typeface="+mn-lt"/>
                <a:cs typeface="Arial"/>
              </a:rPr>
              <a:t>Scenario 1</a:t>
            </a:r>
            <a:r>
              <a:rPr sz="2200" b="1" dirty="0">
                <a:solidFill>
                  <a:srgbClr val="262626"/>
                </a:solidFill>
                <a:latin typeface="+mn-lt"/>
                <a:cs typeface="Arial"/>
              </a:rPr>
              <a:t> (Simple Command):</a:t>
            </a:r>
            <a:r>
              <a:rPr lang="en-US" sz="2200" b="1" dirty="0">
                <a:solidFill>
                  <a:srgbClr val="262626"/>
                </a:solidFill>
                <a:latin typeface="+mn-lt"/>
                <a:cs typeface="Arial"/>
              </a:rPr>
              <a:t>                  </a:t>
            </a:r>
            <a:r>
              <a:rPr sz="2200" spc="-10" dirty="0">
                <a:solidFill>
                  <a:srgbClr val="1C1C1C"/>
                </a:solidFill>
                <a:latin typeface="+mn-lt"/>
              </a:rPr>
              <a:t>"Hey Loki, open notepad."</a:t>
            </a:r>
          </a:p>
          <a:p>
            <a:pPr marL="436245" marR="303530" indent="-5715">
              <a:lnSpc>
                <a:spcPts val="3590"/>
              </a:lnSpc>
            </a:pPr>
            <a:r>
              <a:rPr sz="2200" spc="-10" dirty="0">
                <a:solidFill>
                  <a:srgbClr val="1C1C1C"/>
                </a:solidFill>
                <a:latin typeface="+mn-lt"/>
              </a:rPr>
              <a:t>Result: Processed by Fast Path, Notepad launched.</a:t>
            </a:r>
            <a:endParaRPr lang="en-US" sz="2200" spc="-10" dirty="0">
              <a:solidFill>
                <a:srgbClr val="1C1C1C"/>
              </a:solidFill>
              <a:latin typeface="+mn-lt"/>
            </a:endParaRPr>
          </a:p>
          <a:p>
            <a:pPr marL="436245" marR="303530" indent="-5715">
              <a:lnSpc>
                <a:spcPts val="3590"/>
              </a:lnSpc>
            </a:pPr>
            <a:endParaRPr lang="en-IN" sz="2200" i="1" spc="-10" dirty="0">
              <a:solidFill>
                <a:srgbClr val="212121"/>
              </a:solidFill>
              <a:latin typeface="+mn-lt"/>
              <a:cs typeface="Arial"/>
            </a:endParaRPr>
          </a:p>
          <a:p>
            <a:pPr marL="436245" marR="303530" indent="-5715">
              <a:lnSpc>
                <a:spcPts val="3590"/>
              </a:lnSpc>
            </a:pPr>
            <a:r>
              <a:rPr lang="en-US" sz="2200" b="1" dirty="0">
                <a:solidFill>
                  <a:srgbClr val="262626"/>
                </a:solidFill>
                <a:latin typeface="+mn-lt"/>
                <a:cs typeface="Arial"/>
              </a:rPr>
              <a:t>Scenario 2(Complex Command)</a:t>
            </a:r>
            <a:r>
              <a:rPr lang="en-US" sz="2200" spc="120" dirty="0">
                <a:solidFill>
                  <a:srgbClr val="232323"/>
                </a:solidFill>
                <a:latin typeface="+mn-lt"/>
                <a:cs typeface="Arial"/>
              </a:rPr>
              <a:t>:</a:t>
            </a:r>
            <a:r>
              <a:rPr lang="en-US" sz="2200" spc="130" dirty="0">
                <a:solidFill>
                  <a:srgbClr val="232323"/>
                </a:solidFill>
                <a:latin typeface="+mn-lt"/>
                <a:cs typeface="Arial MT"/>
              </a:rPr>
              <a:t> </a:t>
            </a:r>
          </a:p>
          <a:p>
            <a:pPr marL="436245" marR="303530" indent="-5715">
              <a:lnSpc>
                <a:spcPts val="3590"/>
              </a:lnSpc>
            </a:pPr>
            <a:r>
              <a:rPr lang="en-US" sz="2200" spc="-10" dirty="0">
                <a:solidFill>
                  <a:srgbClr val="1C1C1C"/>
                </a:solidFill>
                <a:latin typeface="+mn-lt"/>
                <a:cs typeface="Arial MT"/>
              </a:rPr>
              <a:t>"what </a:t>
            </a:r>
            <a:r>
              <a:rPr lang="en-US" sz="2200" dirty="0">
                <a:solidFill>
                  <a:srgbClr val="282828"/>
                </a:solidFill>
                <a:latin typeface="+mn-lt"/>
                <a:cs typeface="Arial MT"/>
              </a:rPr>
              <a:t>is</a:t>
            </a:r>
            <a:r>
              <a:rPr lang="en-US" sz="2200" spc="45" dirty="0">
                <a:solidFill>
                  <a:srgbClr val="282828"/>
                </a:solidFill>
                <a:latin typeface="+mn-lt"/>
                <a:cs typeface="Arial MT"/>
              </a:rPr>
              <a:t> </a:t>
            </a:r>
            <a:r>
              <a:rPr lang="en-US" sz="2200" spc="65" dirty="0">
                <a:solidFill>
                  <a:srgbClr val="2A2A2A"/>
                </a:solidFill>
                <a:latin typeface="+mn-lt"/>
                <a:cs typeface="Arial MT"/>
              </a:rPr>
              <a:t>the</a:t>
            </a:r>
            <a:r>
              <a:rPr lang="en-US" sz="2200" spc="110" dirty="0">
                <a:solidFill>
                  <a:srgbClr val="2A2A2A"/>
                </a:solidFill>
                <a:latin typeface="+mn-lt"/>
                <a:cs typeface="Arial MT"/>
              </a:rPr>
              <a:t> </a:t>
            </a:r>
            <a:r>
              <a:rPr lang="en-US" sz="2200" dirty="0">
                <a:solidFill>
                  <a:srgbClr val="1F1F1F"/>
                </a:solidFill>
                <a:latin typeface="+mn-lt"/>
                <a:cs typeface="Arial MT"/>
              </a:rPr>
              <a:t>square</a:t>
            </a:r>
            <a:r>
              <a:rPr lang="en-US" sz="2200" spc="100" dirty="0">
                <a:solidFill>
                  <a:srgbClr val="1F1F1F"/>
                </a:solidFill>
                <a:latin typeface="+mn-lt"/>
                <a:cs typeface="Arial MT"/>
              </a:rPr>
              <a:t> </a:t>
            </a:r>
            <a:r>
              <a:rPr lang="en-US" sz="2200" spc="135" dirty="0">
                <a:solidFill>
                  <a:srgbClr val="262626"/>
                </a:solidFill>
                <a:latin typeface="+mn-lt"/>
                <a:cs typeface="Arial MT"/>
              </a:rPr>
              <a:t>root</a:t>
            </a:r>
            <a:r>
              <a:rPr lang="en-US" sz="2200" spc="175" dirty="0">
                <a:solidFill>
                  <a:srgbClr val="262626"/>
                </a:solidFill>
                <a:latin typeface="+mn-lt"/>
                <a:cs typeface="Arial MT"/>
              </a:rPr>
              <a:t> </a:t>
            </a:r>
            <a:r>
              <a:rPr lang="en-US" sz="2200" dirty="0">
                <a:solidFill>
                  <a:srgbClr val="282828"/>
                </a:solidFill>
                <a:latin typeface="+mn-lt"/>
                <a:cs typeface="Arial MT"/>
              </a:rPr>
              <a:t>of</a:t>
            </a:r>
            <a:r>
              <a:rPr lang="en-US" sz="2200" spc="15" dirty="0">
                <a:solidFill>
                  <a:srgbClr val="282828"/>
                </a:solidFill>
                <a:latin typeface="+mn-lt"/>
                <a:cs typeface="Arial MT"/>
              </a:rPr>
              <a:t> </a:t>
            </a:r>
            <a:r>
              <a:rPr lang="en-US" sz="2200" dirty="0">
                <a:solidFill>
                  <a:srgbClr val="262626"/>
                </a:solidFill>
                <a:latin typeface="+mn-lt"/>
                <a:cs typeface="Arial MT"/>
              </a:rPr>
              <a:t>144</a:t>
            </a:r>
            <a:r>
              <a:rPr lang="en-US" sz="2200" spc="70" dirty="0">
                <a:solidFill>
                  <a:srgbClr val="262626"/>
                </a:solidFill>
                <a:latin typeface="+mn-lt"/>
                <a:cs typeface="Arial MT"/>
              </a:rPr>
              <a:t> </a:t>
            </a:r>
            <a:r>
              <a:rPr lang="en-US" sz="2200" spc="50" dirty="0">
                <a:solidFill>
                  <a:srgbClr val="262626"/>
                </a:solidFill>
                <a:latin typeface="+mn-lt"/>
                <a:cs typeface="Arial MT"/>
              </a:rPr>
              <a:t>times</a:t>
            </a:r>
            <a:r>
              <a:rPr lang="en-US" sz="2200" spc="175" dirty="0">
                <a:solidFill>
                  <a:srgbClr val="262626"/>
                </a:solidFill>
                <a:latin typeface="+mn-lt"/>
                <a:cs typeface="Arial MT"/>
              </a:rPr>
              <a:t> </a:t>
            </a:r>
            <a:r>
              <a:rPr lang="en-US" sz="2200" spc="-25" dirty="0">
                <a:solidFill>
                  <a:srgbClr val="1A1A1A"/>
                </a:solidFill>
                <a:latin typeface="+mn-lt"/>
                <a:cs typeface="Arial MT"/>
              </a:rPr>
              <a:t>9?" </a:t>
            </a:r>
            <a:r>
              <a:rPr lang="en-US" sz="2200" i="1" spc="-10" dirty="0">
                <a:solidFill>
                  <a:srgbClr val="282828"/>
                </a:solidFill>
                <a:latin typeface="+mn-lt"/>
                <a:cs typeface="Arial"/>
              </a:rPr>
              <a:t>Result:</a:t>
            </a:r>
            <a:r>
              <a:rPr lang="en-US" sz="2200" i="1" spc="25" dirty="0">
                <a:solidFill>
                  <a:srgbClr val="282828"/>
                </a:solidFill>
                <a:latin typeface="+mn-lt"/>
                <a:cs typeface="Arial"/>
              </a:rPr>
              <a:t> NER </a:t>
            </a:r>
            <a:r>
              <a:rPr lang="en-US" sz="2200" i="1" spc="55" dirty="0">
                <a:solidFill>
                  <a:srgbClr val="262626"/>
                </a:solidFill>
                <a:latin typeface="+mn-lt"/>
                <a:cs typeface="Arial"/>
              </a:rPr>
              <a:t>identified</a:t>
            </a:r>
            <a:r>
              <a:rPr lang="en-US" sz="2200" i="1" spc="-45" dirty="0">
                <a:solidFill>
                  <a:srgbClr val="262626"/>
                </a:solidFill>
                <a:latin typeface="+mn-lt"/>
                <a:cs typeface="Arial"/>
              </a:rPr>
              <a:t> </a:t>
            </a:r>
            <a:r>
              <a:rPr lang="en-US" sz="2200" i="1" spc="105" dirty="0">
                <a:solidFill>
                  <a:srgbClr val="232323"/>
                </a:solidFill>
                <a:latin typeface="+mn-lt"/>
                <a:cs typeface="Arial"/>
              </a:rPr>
              <a:t>math</a:t>
            </a:r>
            <a:r>
              <a:rPr lang="en-US" sz="2200" i="1" spc="-95" dirty="0">
                <a:solidFill>
                  <a:srgbClr val="232323"/>
                </a:solidFill>
                <a:latin typeface="+mn-lt"/>
                <a:cs typeface="Arial"/>
              </a:rPr>
              <a:t> </a:t>
            </a:r>
            <a:r>
              <a:rPr lang="en-US" sz="2200" i="1" spc="-10" dirty="0">
                <a:solidFill>
                  <a:srgbClr val="232323"/>
                </a:solidFill>
                <a:latin typeface="+mn-lt"/>
                <a:cs typeface="Arial"/>
              </a:rPr>
              <a:t>phrase, </a:t>
            </a:r>
            <a:r>
              <a:rPr lang="en-US" sz="2200" i="1" spc="100" dirty="0">
                <a:solidFill>
                  <a:srgbClr val="232323"/>
                </a:solidFill>
                <a:latin typeface="+mn-lt"/>
                <a:cs typeface="Arial"/>
              </a:rPr>
              <a:t>correct</a:t>
            </a:r>
            <a:r>
              <a:rPr lang="en-US" sz="2200" i="1" spc="195" dirty="0">
                <a:solidFill>
                  <a:srgbClr val="232323"/>
                </a:solidFill>
                <a:latin typeface="+mn-lt"/>
                <a:cs typeface="Arial"/>
              </a:rPr>
              <a:t> </a:t>
            </a:r>
            <a:r>
              <a:rPr lang="en-US" sz="2200" i="1" dirty="0">
                <a:solidFill>
                  <a:srgbClr val="1D1D1D"/>
                </a:solidFill>
                <a:latin typeface="+mn-lt"/>
                <a:cs typeface="Arial"/>
              </a:rPr>
              <a:t>answer</a:t>
            </a:r>
            <a:r>
              <a:rPr lang="en-US" sz="2200" i="1" spc="225" dirty="0">
                <a:solidFill>
                  <a:srgbClr val="1D1D1D"/>
                </a:solidFill>
                <a:latin typeface="+mn-lt"/>
                <a:cs typeface="Arial"/>
              </a:rPr>
              <a:t> </a:t>
            </a:r>
            <a:r>
              <a:rPr lang="en-US" sz="2200" i="1" spc="-10" dirty="0">
                <a:solidFill>
                  <a:srgbClr val="212121"/>
                </a:solidFill>
                <a:latin typeface="+mn-lt"/>
                <a:cs typeface="Arial"/>
              </a:rPr>
              <a:t>returned.</a:t>
            </a:r>
          </a:p>
          <a:p>
            <a:pPr marL="436245" marR="303530" indent="-5715">
              <a:lnSpc>
                <a:spcPts val="3590"/>
              </a:lnSpc>
            </a:pPr>
            <a:endParaRPr lang="en-US" sz="2200" i="1" spc="-10" dirty="0">
              <a:solidFill>
                <a:srgbClr val="212121"/>
              </a:solidFill>
              <a:latin typeface="+mn-lt"/>
              <a:cs typeface="Arial"/>
            </a:endParaRPr>
          </a:p>
          <a:p>
            <a:pPr marL="436245" marR="303530" indent="-5715">
              <a:lnSpc>
                <a:spcPts val="3590"/>
              </a:lnSpc>
              <a:spcBef>
                <a:spcPts val="1045"/>
              </a:spcBef>
              <a:tabLst>
                <a:tab pos="414020" algn="l"/>
              </a:tabLst>
            </a:pPr>
            <a:r>
              <a:rPr lang="en-US" sz="2200" b="1" spc="-50" dirty="0">
                <a:solidFill>
                  <a:srgbClr val="262626"/>
                </a:solidFill>
                <a:latin typeface="+mn-lt"/>
                <a:cs typeface="Arial"/>
              </a:rPr>
              <a:t> </a:t>
            </a:r>
            <a:r>
              <a:rPr lang="en-US" sz="2200" b="1" dirty="0">
                <a:solidFill>
                  <a:srgbClr val="262626"/>
                </a:solidFill>
                <a:latin typeface="+mn-lt"/>
                <a:cs typeface="Arial"/>
              </a:rPr>
              <a:t>Scenario 3 (Unknown Command): </a:t>
            </a:r>
          </a:p>
          <a:p>
            <a:pPr marL="436245" marR="303530" indent="-5715">
              <a:lnSpc>
                <a:spcPts val="3590"/>
              </a:lnSpc>
              <a:spcBef>
                <a:spcPts val="950"/>
              </a:spcBef>
            </a:pPr>
            <a:r>
              <a:rPr lang="en-US" sz="2200" spc="-10" dirty="0">
                <a:solidFill>
                  <a:srgbClr val="1C1C1C"/>
                </a:solidFill>
                <a:latin typeface="+mn-lt"/>
              </a:rPr>
              <a:t>"what's the weather like today‘?"</a:t>
            </a:r>
          </a:p>
          <a:p>
            <a:pPr marL="436245" marR="303530" indent="-5715">
              <a:lnSpc>
                <a:spcPts val="3590"/>
              </a:lnSpc>
              <a:spcBef>
                <a:spcPts val="120"/>
              </a:spcBef>
            </a:pPr>
            <a:r>
              <a:rPr lang="en-US" sz="2200" spc="-10" dirty="0">
                <a:solidFill>
                  <a:srgbClr val="1C1C1C"/>
                </a:solidFill>
                <a:latin typeface="+mn-lt"/>
              </a:rPr>
              <a:t> Result. Correctly identified as   unknown, gave default response.</a:t>
            </a:r>
          </a:p>
          <a:p>
            <a:pPr marL="436245" marR="303530" indent="-5715">
              <a:lnSpc>
                <a:spcPts val="3590"/>
              </a:lnSpc>
            </a:pPr>
            <a:endParaRPr sz="2200" dirty="0">
              <a:latin typeface="Arial"/>
              <a:cs typeface="Arial"/>
            </a:endParaRPr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7C672533-701F-1CAB-492D-14A863EB0F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6759672"/>
              </p:ext>
            </p:extLst>
          </p:nvPr>
        </p:nvGraphicFramePr>
        <p:xfrm>
          <a:off x="374650" y="4168339"/>
          <a:ext cx="11811000" cy="6134538"/>
        </p:xfrm>
        <a:graphic>
          <a:graphicData uri="http://schemas.openxmlformats.org/drawingml/2006/table">
            <a:tbl>
              <a:tblPr firstRow="1" firstCol="1" lastRow="1" bandRow="1">
                <a:tableStyleId>{69012ECD-51FC-41F1-AA8D-1B2483CD663E}</a:tableStyleId>
              </a:tblPr>
              <a:tblGrid>
                <a:gridCol w="3200400">
                  <a:extLst>
                    <a:ext uri="{9D8B030D-6E8A-4147-A177-3AD203B41FA5}">
                      <a16:colId xmlns:a16="http://schemas.microsoft.com/office/drawing/2014/main" val="1667756125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2038331121"/>
                    </a:ext>
                  </a:extLst>
                </a:gridCol>
                <a:gridCol w="2209800">
                  <a:extLst>
                    <a:ext uri="{9D8B030D-6E8A-4147-A177-3AD203B41FA5}">
                      <a16:colId xmlns:a16="http://schemas.microsoft.com/office/drawing/2014/main" val="1578863474"/>
                    </a:ext>
                  </a:extLst>
                </a:gridCol>
                <a:gridCol w="2209800">
                  <a:extLst>
                    <a:ext uri="{9D8B030D-6E8A-4147-A177-3AD203B41FA5}">
                      <a16:colId xmlns:a16="http://schemas.microsoft.com/office/drawing/2014/main" val="3962786299"/>
                    </a:ext>
                  </a:extLst>
                </a:gridCol>
                <a:gridCol w="2362200">
                  <a:extLst>
                    <a:ext uri="{9D8B030D-6E8A-4147-A177-3AD203B41FA5}">
                      <a16:colId xmlns:a16="http://schemas.microsoft.com/office/drawing/2014/main" val="1354101735"/>
                    </a:ext>
                  </a:extLst>
                </a:gridCol>
              </a:tblGrid>
              <a:tr h="1022423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Entity T</a:t>
                      </a:r>
                      <a:r>
                        <a:rPr lang="en-US" sz="2800" dirty="0">
                          <a:solidFill>
                            <a:schemeClr val="bg1"/>
                          </a:solidFill>
                        </a:rPr>
                        <a:t>ag</a:t>
                      </a:r>
                      <a:endParaRPr lang="en-IN" sz="28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0508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en-US" sz="2800" b="1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Precision</a:t>
                      </a:r>
                      <a:endParaRPr lang="en-IN" sz="2800" b="1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00508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en-US" sz="2800" b="1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Recall</a:t>
                      </a:r>
                      <a:endParaRPr lang="en-IN" sz="2800" b="1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00508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en-US" sz="2800" b="1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F1-Score</a:t>
                      </a:r>
                      <a:endParaRPr lang="en-IN" sz="2800" b="1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00508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en-US" sz="2800" b="1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Support</a:t>
                      </a:r>
                      <a:endParaRPr lang="en-IN" sz="2800" b="1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00508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9676468"/>
                  </a:ext>
                </a:extLst>
              </a:tr>
              <a:tr h="102242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B-APP_NAME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1.0000</a:t>
                      </a:r>
                      <a:endParaRPr lang="en-IN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0.9962</a:t>
                      </a:r>
                      <a:endParaRPr lang="en-IN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0.9981</a:t>
                      </a:r>
                      <a:endParaRPr lang="en-IN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281</a:t>
                      </a:r>
                      <a:endParaRPr lang="en-IN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93730122"/>
                  </a:ext>
                </a:extLst>
              </a:tr>
              <a:tr h="102242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I-APP_NAME</a:t>
                      </a:r>
                      <a:endParaRPr lang="en-IN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0.9917</a:t>
                      </a:r>
                      <a:endParaRPr lang="en-IN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1.0000</a:t>
                      </a:r>
                      <a:endParaRPr lang="en-IN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0.9958</a:t>
                      </a:r>
                      <a:endParaRPr lang="en-IN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119</a:t>
                      </a:r>
                      <a:endParaRPr lang="en-IN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62966789"/>
                  </a:ext>
                </a:extLst>
              </a:tr>
              <a:tr h="102242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B-MATH_EXPRESSION</a:t>
                      </a:r>
                      <a:endParaRPr lang="en-IN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1.0000</a:t>
                      </a:r>
                      <a:endParaRPr lang="en-IN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1.0000</a:t>
                      </a:r>
                      <a:endParaRPr lang="en-IN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1.0000</a:t>
                      </a:r>
                      <a:endParaRPr lang="en-IN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15</a:t>
                      </a:r>
                      <a:endParaRPr lang="en-IN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27744095"/>
                  </a:ext>
                </a:extLst>
              </a:tr>
              <a:tr h="102242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I-MATH_EXPRESSION</a:t>
                      </a:r>
                      <a:endParaRPr lang="en-IN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1.0000</a:t>
                      </a:r>
                      <a:endParaRPr lang="en-IN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1.0000</a:t>
                      </a:r>
                      <a:endParaRPr lang="en-IN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1.0000</a:t>
                      </a:r>
                      <a:endParaRPr lang="en-IN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37</a:t>
                      </a:r>
                      <a:endParaRPr lang="en-IN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72442682"/>
                  </a:ext>
                </a:extLst>
              </a:tr>
              <a:tr h="102242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Weighted Avg</a:t>
                      </a:r>
                      <a:endParaRPr lang="en-IN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</a:t>
                      </a:r>
                      <a:r>
                        <a:rPr lang="en-IN" sz="2400" dirty="0"/>
                        <a:t>.9977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0.9977</a:t>
                      </a:r>
                      <a:endParaRPr lang="en-IN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0.9977</a:t>
                      </a:r>
                      <a:endParaRPr lang="en-IN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432</a:t>
                      </a:r>
                      <a:endParaRPr lang="en-IN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91531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11139" rIns="0" bIns="0" rtlCol="0">
            <a:spAutoFit/>
          </a:bodyPr>
          <a:lstStyle/>
          <a:p>
            <a:pPr marL="33020" algn="ctr">
              <a:lnSpc>
                <a:spcPct val="100000"/>
              </a:lnSpc>
              <a:spcBef>
                <a:spcPts val="95"/>
              </a:spcBef>
            </a:pPr>
            <a:r>
              <a:rPr sz="6700" spc="95" dirty="0"/>
              <a:t>System</a:t>
            </a:r>
            <a:r>
              <a:rPr sz="6700" spc="-90" dirty="0"/>
              <a:t> </a:t>
            </a:r>
            <a:r>
              <a:rPr sz="6700" spc="80" dirty="0">
                <a:solidFill>
                  <a:srgbClr val="034F80"/>
                </a:solidFill>
              </a:rPr>
              <a:t>Demonstration</a:t>
            </a:r>
            <a:endParaRPr sz="6700" dirty="0"/>
          </a:p>
        </p:txBody>
      </p:sp>
      <p:pic>
        <p:nvPicPr>
          <p:cNvPr id="4" name="demo">
            <a:hlinkClick r:id="" action="ppaction://media"/>
            <a:extLst>
              <a:ext uri="{FF2B5EF4-FFF2-40B4-BE49-F238E27FC236}">
                <a16:creationId xmlns:a16="http://schemas.microsoft.com/office/drawing/2014/main" id="{AE68692F-8CB8-7A0C-BE0D-44E46AB1AEA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74942" y="2058938"/>
            <a:ext cx="15554215" cy="873236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73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xfrm>
            <a:off x="6714490" y="4748530"/>
            <a:ext cx="6675119" cy="181228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1700" dirty="0">
                <a:solidFill>
                  <a:srgbClr val="005087"/>
                </a:solidFill>
              </a:rPr>
              <a:t>Thank</a:t>
            </a:r>
            <a:r>
              <a:rPr sz="11700" spc="120" dirty="0">
                <a:solidFill>
                  <a:srgbClr val="005087"/>
                </a:solidFill>
              </a:rPr>
              <a:t> </a:t>
            </a:r>
            <a:r>
              <a:rPr sz="11700" spc="-550" dirty="0">
                <a:solidFill>
                  <a:srgbClr val="004F87"/>
                </a:solidFill>
              </a:rPr>
              <a:t>You</a:t>
            </a:r>
            <a:endParaRPr sz="117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544BBA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</TotalTime>
  <Words>460</Words>
  <Application>Microsoft Office PowerPoint</Application>
  <PresentationFormat>Custom</PresentationFormat>
  <Paragraphs>81</Paragraphs>
  <Slides>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Arial MT</vt:lpstr>
      <vt:lpstr>Calibri</vt:lpstr>
      <vt:lpstr>Cambria</vt:lpstr>
      <vt:lpstr>Times New Roman</vt:lpstr>
      <vt:lpstr>Office Theme</vt:lpstr>
      <vt:lpstr>LOKI: A Desktop-Native Voice Assistant with a Hybrid Natural Language Understanding Engine</vt:lpstr>
      <vt:lpstr>The Problem with Today‘s Voice Assistants</vt:lpstr>
      <vt:lpstr>How LOKI Works: A Step-by-Step Look</vt:lpstr>
      <vt:lpstr>The Brains of LOKI: A Two-Layer Approach</vt:lpstr>
      <vt:lpstr>Finding the Details: Named Entity Recognition</vt:lpstr>
      <vt:lpstr>HowWell Does It Work? Performance &amp; Results</vt:lpstr>
      <vt:lpstr>System Demonstration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</dc:title>
  <cp:lastModifiedBy>Rudra Garg</cp:lastModifiedBy>
  <cp:revision>74</cp:revision>
  <dcterms:created xsi:type="dcterms:W3CDTF">2025-11-07T12:14:28Z</dcterms:created>
  <dcterms:modified xsi:type="dcterms:W3CDTF">2025-11-07T12:56:07Z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2025-11-07T00:00:00Z</vt:filetime>
  </property>
  <property fmtid="{D5CDD505-2E9C-101B-9397-08002B2CF9AE}" pid="3" name="LastSaved">
    <vt:filetime>2025-11-07T00:00:00Z</vt:filetime>
  </property>
</Properties>
</file>